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3"/>
  </p:notesMasterIdLst>
  <p:sldIdLst>
    <p:sldId id="256" r:id="rId2"/>
    <p:sldId id="257" r:id="rId3"/>
    <p:sldId id="258" r:id="rId4"/>
    <p:sldId id="259" r:id="rId5"/>
    <p:sldId id="260" r:id="rId6"/>
    <p:sldId id="261" r:id="rId7"/>
    <p:sldId id="262" r:id="rId8"/>
    <p:sldId id="265" r:id="rId9"/>
    <p:sldId id="264" r:id="rId10"/>
    <p:sldId id="263" r:id="rId11"/>
    <p:sldId id="266" r:id="rId12"/>
    <p:sldId id="267" r:id="rId13"/>
    <p:sldId id="268" r:id="rId14"/>
    <p:sldId id="269" r:id="rId15"/>
    <p:sldId id="271" r:id="rId16"/>
    <p:sldId id="274"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ED969-9F67-4878-8DC1-F73599FF2523}"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D705F-0C40-4E8F-934A-2415DF6EE5CE}" type="slidenum">
              <a:rPr lang="en-US" smtClean="0"/>
              <a:t>‹#›</a:t>
            </a:fld>
            <a:endParaRPr lang="en-US"/>
          </a:p>
        </p:txBody>
      </p:sp>
    </p:spTree>
    <p:extLst>
      <p:ext uri="{BB962C8B-B14F-4D97-AF65-F5344CB8AC3E}">
        <p14:creationId xmlns:p14="http://schemas.microsoft.com/office/powerpoint/2010/main" val="343395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It is a measure of uncertainty (</a:t>
            </a:r>
            <a:r>
              <a:rPr lang="en-US" b="0" i="0" u="sng" dirty="0">
                <a:effectLst/>
                <a:latin typeface="charter"/>
                <a:hlinkClick r:id="rId3"/>
              </a:rPr>
              <a:t>you may call it entropy</a:t>
            </a:r>
            <a:r>
              <a:rPr lang="en-US" b="0" i="0" dirty="0">
                <a:solidFill>
                  <a:srgbClr val="292929"/>
                </a:solidFill>
                <a:effectLst/>
                <a:latin typeface="charter"/>
              </a:rPr>
              <a:t>), so a low Log Loss means a low uncertainty/entropy of your model. Log Loss is similar to the Accuracy, but it will favor models that distinguish more strongly the classes. </a:t>
            </a:r>
            <a:r>
              <a:rPr lang="en-US" b="1" i="1" dirty="0">
                <a:solidFill>
                  <a:srgbClr val="292929"/>
                </a:solidFill>
                <a:effectLst/>
                <a:latin typeface="charter"/>
              </a:rPr>
              <a:t>Log Loss it useful to compare models not only on their output but on their probabilistic outcome.</a:t>
            </a:r>
            <a:endParaRPr lang="en-US" dirty="0"/>
          </a:p>
        </p:txBody>
      </p:sp>
      <p:sp>
        <p:nvSpPr>
          <p:cNvPr id="4" name="Slide Number Placeholder 3"/>
          <p:cNvSpPr>
            <a:spLocks noGrp="1"/>
          </p:cNvSpPr>
          <p:nvPr>
            <p:ph type="sldNum" sz="quarter" idx="5"/>
          </p:nvPr>
        </p:nvSpPr>
        <p:spPr/>
        <p:txBody>
          <a:bodyPr/>
          <a:lstStyle/>
          <a:p>
            <a:fld id="{274D705F-0C40-4E8F-934A-2415DF6EE5CE}" type="slidenum">
              <a:rPr lang="en-US" smtClean="0"/>
              <a:t>22</a:t>
            </a:fld>
            <a:endParaRPr lang="en-US"/>
          </a:p>
        </p:txBody>
      </p:sp>
    </p:spTree>
    <p:extLst>
      <p:ext uri="{BB962C8B-B14F-4D97-AF65-F5344CB8AC3E}">
        <p14:creationId xmlns:p14="http://schemas.microsoft.com/office/powerpoint/2010/main" val="237528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2/9/2021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157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2/9/2021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395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2/9/2021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478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746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2/9/2021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44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592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810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2/9/2021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5641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2/9/2021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3797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2/9/2021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731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2/9/2021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04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2/9/2021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83497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studytonight.com/post/natural-language-processing-a-perspective-from-computation-in-presence-of-ambiguit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ordnet.princeton.ed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drive/1hNuG30k4ToHT5zcflib2w0cYSKDTVDVC#scrollTo=67Y--L6dG7ZD"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B92AC3B0-7503-4B6B-A686-3140FA016FEC}"/>
              </a:ext>
            </a:extLst>
          </p:cNvPr>
          <p:cNvPicPr>
            <a:picLocks noChangeAspect="1"/>
          </p:cNvPicPr>
          <p:nvPr/>
        </p:nvPicPr>
        <p:blipFill rotWithShape="1">
          <a:blip r:embed="rId2">
            <a:extLst>
              <a:ext uri="{28A0092B-C50C-407E-A947-70E740481C1C}">
                <a14:useLocalDpi xmlns:a14="http://schemas.microsoft.com/office/drawing/2010/main" val="0"/>
              </a:ext>
            </a:extLst>
          </a:blip>
          <a:srcRect r="28900"/>
          <a:stretch/>
        </p:blipFill>
        <p:spPr>
          <a:xfrm>
            <a:off x="4195221" y="34150"/>
            <a:ext cx="8647119" cy="6857990"/>
          </a:xfrm>
          <a:prstGeom prst="rect">
            <a:avLst/>
          </a:prstGeom>
        </p:spPr>
      </p:pic>
      <p:sp>
        <p:nvSpPr>
          <p:cNvPr id="41" name="Rectangle 4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32DD0-57F4-4615-99C5-1740226C131D}"/>
              </a:ext>
            </a:extLst>
          </p:cNvPr>
          <p:cNvSpPr>
            <a:spLocks noGrp="1"/>
          </p:cNvSpPr>
          <p:nvPr>
            <p:ph type="ctrTitle"/>
          </p:nvPr>
        </p:nvSpPr>
        <p:spPr>
          <a:xfrm>
            <a:off x="205332" y="1726510"/>
            <a:ext cx="8430668" cy="1134990"/>
          </a:xfrm>
        </p:spPr>
        <p:txBody>
          <a:bodyPr anchor="b">
            <a:normAutofit fontScale="90000"/>
          </a:bodyPr>
          <a:lstStyle/>
          <a:p>
            <a:r>
              <a:rPr lang="en-US" sz="3200" i="1" dirty="0">
                <a:solidFill>
                  <a:srgbClr val="002060"/>
                </a:solidFill>
              </a:rPr>
              <a:t>“DETECT AND REPORT ONLINE BULLYING”</a:t>
            </a:r>
            <a:br>
              <a:rPr lang="en-US" sz="3200" dirty="0">
                <a:solidFill>
                  <a:srgbClr val="002060"/>
                </a:solidFill>
              </a:rPr>
            </a:br>
            <a:endParaRPr lang="en-US" sz="3200" dirty="0">
              <a:solidFill>
                <a:srgbClr val="002060"/>
              </a:solidFill>
            </a:endParaRP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83C46A3-AFE4-4A31-A772-DFD94983332D}"/>
              </a:ext>
            </a:extLst>
          </p:cNvPr>
          <p:cNvSpPr/>
          <p:nvPr/>
        </p:nvSpPr>
        <p:spPr>
          <a:xfrm>
            <a:off x="236807" y="3463145"/>
            <a:ext cx="5626100" cy="29463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A501321E-1EC1-4B93-B3CD-9B7C83F4FF60}"/>
              </a:ext>
            </a:extLst>
          </p:cNvPr>
          <p:cNvSpPr txBox="1"/>
          <p:nvPr/>
        </p:nvSpPr>
        <p:spPr>
          <a:xfrm>
            <a:off x="-332937" y="3820335"/>
            <a:ext cx="6092286" cy="2513509"/>
          </a:xfrm>
          <a:prstGeom prst="rect">
            <a:avLst/>
          </a:prstGeom>
          <a:noFill/>
        </p:spPr>
        <p:txBody>
          <a:bodyPr wrap="square" rtlCol="0">
            <a:spAutoFit/>
          </a:bodyPr>
          <a:lstStyle/>
          <a:p>
            <a:pPr algn="ctr"/>
            <a:r>
              <a:rPr lang="en-US" sz="2000" b="1" dirty="0"/>
              <a:t>TEAM – 21</a:t>
            </a:r>
            <a:endParaRPr lang="en-US" sz="1800" b="1" dirty="0"/>
          </a:p>
          <a:p>
            <a:pPr algn="ctr"/>
            <a:endParaRPr lang="en-US" sz="1800" dirty="0"/>
          </a:p>
          <a:p>
            <a:pPr marL="0" marR="203200" algn="ctr">
              <a:spcBef>
                <a:spcPts val="0"/>
              </a:spcBef>
              <a:spcAft>
                <a:spcPts val="0"/>
              </a:spcAft>
              <a:tabLst>
                <a:tab pos="1828800" algn="l"/>
              </a:tabLst>
            </a:pP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18K41A0505      Areefa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ts val="1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lnSpc>
                <a:spcPts val="1000"/>
              </a:lnSpc>
              <a:spcBef>
                <a:spcPts val="0"/>
              </a:spcBef>
              <a:spcAft>
                <a:spcPts val="0"/>
              </a:spcAft>
            </a:pP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18K41A0415      G. Leena</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ts val="1000"/>
              </a:lnSpc>
              <a:spcBef>
                <a:spcPts val="0"/>
              </a:spcBef>
              <a:spcAft>
                <a:spcPts val="0"/>
              </a:spcAft>
            </a:pPr>
            <a:endParaRPr lang="en-US" sz="2000" spc="-5"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ts val="1000"/>
              </a:lnSpc>
              <a:spcBef>
                <a:spcPts val="0"/>
              </a:spcBef>
              <a:spcAft>
                <a:spcPts val="0"/>
              </a:spcAft>
            </a:pP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18K41A0556      Sriabhinay Kusuma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203200" algn="ctr">
              <a:spcBef>
                <a:spcPts val="0"/>
              </a:spcBef>
              <a:spcAft>
                <a:spcPts val="0"/>
              </a:spcAft>
              <a:tabLst>
                <a:tab pos="1828800" algn="l"/>
              </a:tabLst>
            </a:pPr>
            <a:r>
              <a:rPr lang="en-US" sz="2000"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18K41A0232</a:t>
            </a:r>
            <a:r>
              <a:rPr lang="en-US" sz="2000"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Mohammad Saifuddin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203200" algn="ctr">
              <a:spcBef>
                <a:spcPts val="0"/>
              </a:spcBef>
              <a:spcAft>
                <a:spcPts val="0"/>
              </a:spcAft>
              <a:tabLst>
                <a:tab pos="18288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200" dirty="0"/>
          </a:p>
          <a:p>
            <a:endParaRPr lang="en-US" sz="1800" dirty="0"/>
          </a:p>
        </p:txBody>
      </p:sp>
      <p:sp>
        <p:nvSpPr>
          <p:cNvPr id="10" name="TextBox 9">
            <a:extLst>
              <a:ext uri="{FF2B5EF4-FFF2-40B4-BE49-F238E27FC236}">
                <a16:creationId xmlns:a16="http://schemas.microsoft.com/office/drawing/2014/main" id="{23DCA930-2C39-4419-9597-CAECD6B0E48C}"/>
              </a:ext>
            </a:extLst>
          </p:cNvPr>
          <p:cNvSpPr txBox="1"/>
          <p:nvPr/>
        </p:nvSpPr>
        <p:spPr>
          <a:xfrm>
            <a:off x="481029" y="1231900"/>
            <a:ext cx="3977640" cy="369332"/>
          </a:xfrm>
          <a:prstGeom prst="rect">
            <a:avLst/>
          </a:prstGeom>
          <a:noFill/>
        </p:spPr>
        <p:txBody>
          <a:bodyPr wrap="square" rtlCol="0">
            <a:spAutoFit/>
          </a:bodyPr>
          <a:lstStyle/>
          <a:p>
            <a:r>
              <a:rPr lang="en-US" sz="1800">
                <a:solidFill>
                  <a:schemeClr val="accent1">
                    <a:lumMod val="75000"/>
                  </a:schemeClr>
                </a:solidFill>
              </a:rPr>
              <a:t>Capstone Project AI -PE</a:t>
            </a:r>
            <a:endParaRPr lang="en-US"/>
          </a:p>
        </p:txBody>
      </p:sp>
      <p:sp>
        <p:nvSpPr>
          <p:cNvPr id="3" name="TextBox 2">
            <a:extLst>
              <a:ext uri="{FF2B5EF4-FFF2-40B4-BE49-F238E27FC236}">
                <a16:creationId xmlns:a16="http://schemas.microsoft.com/office/drawing/2014/main" id="{92A651F7-99E6-4905-8076-471307F80AC3}"/>
              </a:ext>
            </a:extLst>
          </p:cNvPr>
          <p:cNvSpPr txBox="1"/>
          <p:nvPr/>
        </p:nvSpPr>
        <p:spPr>
          <a:xfrm>
            <a:off x="1311965" y="5738191"/>
            <a:ext cx="2584174" cy="369332"/>
          </a:xfrm>
          <a:prstGeom prst="rect">
            <a:avLst/>
          </a:prstGeom>
          <a:noFill/>
        </p:spPr>
        <p:txBody>
          <a:bodyPr wrap="square" rtlCol="0">
            <a:spAutoFit/>
          </a:bodyPr>
          <a:lstStyle/>
          <a:p>
            <a:r>
              <a:rPr lang="en-US" dirty="0"/>
              <a:t>Mentor: Mr. S. Naresh</a:t>
            </a:r>
          </a:p>
        </p:txBody>
      </p:sp>
    </p:spTree>
    <p:extLst>
      <p:ext uri="{BB962C8B-B14F-4D97-AF65-F5344CB8AC3E}">
        <p14:creationId xmlns:p14="http://schemas.microsoft.com/office/powerpoint/2010/main" val="18289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6813-C2F5-46B3-862E-935B03892212}"/>
              </a:ext>
            </a:extLst>
          </p:cNvPr>
          <p:cNvSpPr>
            <a:spLocks noGrp="1"/>
          </p:cNvSpPr>
          <p:nvPr>
            <p:ph type="title"/>
          </p:nvPr>
        </p:nvSpPr>
        <p:spPr/>
        <p:txBody>
          <a:bodyPr>
            <a:normAutofit/>
          </a:bodyPr>
          <a:lstStyle/>
          <a:p>
            <a:r>
              <a:rPr lang="en-US" sz="3200" dirty="0"/>
              <a:t>Let’s now check whether there are Nan values</a:t>
            </a:r>
          </a:p>
        </p:txBody>
      </p:sp>
      <p:pic>
        <p:nvPicPr>
          <p:cNvPr id="26" name="Content Placeholder 25">
            <a:extLst>
              <a:ext uri="{FF2B5EF4-FFF2-40B4-BE49-F238E27FC236}">
                <a16:creationId xmlns:a16="http://schemas.microsoft.com/office/drawing/2014/main" id="{88C16795-2D4F-49F8-8396-ADE89308795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764256" y="2478088"/>
            <a:ext cx="4871450" cy="3694112"/>
          </a:xfrm>
          <a:prstGeom prst="rect">
            <a:avLst/>
          </a:prstGeom>
          <a:ln>
            <a:solidFill>
              <a:schemeClr val="tx1"/>
            </a:solidFill>
          </a:ln>
        </p:spPr>
      </p:pic>
    </p:spTree>
    <p:extLst>
      <p:ext uri="{BB962C8B-B14F-4D97-AF65-F5344CB8AC3E}">
        <p14:creationId xmlns:p14="http://schemas.microsoft.com/office/powerpoint/2010/main" val="118543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AE87D-ABF0-4258-BB2B-042088495D6E}"/>
              </a:ext>
            </a:extLst>
          </p:cNvPr>
          <p:cNvPicPr>
            <a:picLocks noChangeAspect="1"/>
          </p:cNvPicPr>
          <p:nvPr/>
        </p:nvPicPr>
        <p:blipFill>
          <a:blip r:embed="rId2"/>
          <a:stretch>
            <a:fillRect/>
          </a:stretch>
        </p:blipFill>
        <p:spPr>
          <a:xfrm>
            <a:off x="2881312" y="1690687"/>
            <a:ext cx="6429375" cy="3476625"/>
          </a:xfrm>
          <a:prstGeom prst="rect">
            <a:avLst/>
          </a:prstGeom>
        </p:spPr>
      </p:pic>
    </p:spTree>
    <p:extLst>
      <p:ext uri="{BB962C8B-B14F-4D97-AF65-F5344CB8AC3E}">
        <p14:creationId xmlns:p14="http://schemas.microsoft.com/office/powerpoint/2010/main" val="403516755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DFB50-DE48-45A8-ACF8-F04807DF291C}"/>
              </a:ext>
            </a:extLst>
          </p:cNvPr>
          <p:cNvSpPr>
            <a:spLocks noGrp="1"/>
          </p:cNvSpPr>
          <p:nvPr>
            <p:ph type="title"/>
          </p:nvPr>
        </p:nvSpPr>
        <p:spPr>
          <a:xfrm>
            <a:off x="411480" y="991443"/>
            <a:ext cx="4443154" cy="1087819"/>
          </a:xfrm>
        </p:spPr>
        <p:txBody>
          <a:bodyPr anchor="b">
            <a:normAutofit/>
          </a:bodyPr>
          <a:lstStyle/>
          <a:p>
            <a:r>
              <a:rPr lang="en-US" sz="3100" b="1">
                <a:effectLst/>
                <a:latin typeface="Times New Roman" panose="02020603050405020304" pitchFamily="18" charset="0"/>
                <a:ea typeface="Calibri" panose="020F0502020204030204" pitchFamily="34" charset="0"/>
              </a:rPr>
              <a:t>Splitting the data (Training and testing set)</a:t>
            </a:r>
            <a:endParaRPr lang="en-US" sz="3100"/>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52DB20-17A0-4540-B34D-5168C81A6087}"/>
              </a:ext>
            </a:extLst>
          </p:cNvPr>
          <p:cNvSpPr>
            <a:spLocks noGrp="1"/>
          </p:cNvSpPr>
          <p:nvPr>
            <p:ph idx="1"/>
          </p:nvPr>
        </p:nvSpPr>
        <p:spPr>
          <a:xfrm>
            <a:off x="411480" y="2684095"/>
            <a:ext cx="4443154" cy="3492868"/>
          </a:xfrm>
        </p:spPr>
        <p:txBody>
          <a:bodyPr>
            <a:normAutofit/>
          </a:bodyPr>
          <a:lstStyle/>
          <a:p>
            <a:pPr marL="457200" marR="0">
              <a:spcBef>
                <a:spcPts val="0"/>
              </a:spcBef>
              <a:spcAft>
                <a:spcPts val="0"/>
              </a:spcAft>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Train-Test spli</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 is a technique that is usually used for cross-validation for evaluating our model via the performance of the ML algorithm applied.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Training Dataset: used to fit the ML model (for training model)</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Test Dataset: used to validate the fitted ML model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1000"/>
              </a:spcAft>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Import from </a:t>
            </a:r>
            <a:r>
              <a:rPr lang="en-US" sz="1700" b="1"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 library: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700" dirty="0">
                <a:effectLst/>
                <a:latin typeface="Courier New" panose="02070309020205020404" pitchFamily="49" charset="0"/>
                <a:ea typeface="Times New Roman" panose="02020603050405020304" pitchFamily="18" charset="0"/>
              </a:rPr>
              <a:t>from </a:t>
            </a:r>
            <a:r>
              <a:rPr lang="en-US" sz="1700" dirty="0" err="1">
                <a:effectLst/>
                <a:latin typeface="Courier New" panose="02070309020205020404" pitchFamily="49" charset="0"/>
                <a:ea typeface="Times New Roman" panose="02020603050405020304" pitchFamily="18" charset="0"/>
              </a:rPr>
              <a:t>sklearn.model_selection</a:t>
            </a:r>
            <a:r>
              <a:rPr lang="en-US" sz="1700" dirty="0">
                <a:effectLst/>
                <a:latin typeface="Courier New" panose="02070309020205020404" pitchFamily="49" charset="0"/>
                <a:ea typeface="Times New Roman" panose="02020603050405020304" pitchFamily="18" charset="0"/>
              </a:rPr>
              <a:t> import </a:t>
            </a:r>
            <a:r>
              <a:rPr lang="en-US" sz="1700" dirty="0" err="1">
                <a:effectLst/>
                <a:latin typeface="Courier New" panose="02070309020205020404" pitchFamily="49" charset="0"/>
                <a:ea typeface="Times New Roman" panose="02020603050405020304" pitchFamily="18" charset="0"/>
              </a:rPr>
              <a:t>train_test_split</a:t>
            </a:r>
            <a:endParaRPr lang="en-US" sz="1700" dirty="0"/>
          </a:p>
        </p:txBody>
      </p:sp>
      <p:pic>
        <p:nvPicPr>
          <p:cNvPr id="4" name="Picture 3" descr="Table&#10;&#10;Description automatically generated with medium confidence">
            <a:extLst>
              <a:ext uri="{FF2B5EF4-FFF2-40B4-BE49-F238E27FC236}">
                <a16:creationId xmlns:a16="http://schemas.microsoft.com/office/drawing/2014/main" id="{FF52727F-CF91-4998-990E-3EEAC0A9CE82}"/>
              </a:ext>
            </a:extLst>
          </p:cNvPr>
          <p:cNvPicPr/>
          <p:nvPr/>
        </p:nvPicPr>
        <p:blipFill rotWithShape="1">
          <a:blip r:embed="rId2">
            <a:extLst>
              <a:ext uri="{28A0092B-C50C-407E-A947-70E740481C1C}">
                <a14:useLocalDpi xmlns:a14="http://schemas.microsoft.com/office/drawing/2010/main" val="0"/>
              </a:ext>
            </a:extLst>
          </a:blip>
          <a:srcRect l="1244" r="14776" b="782"/>
          <a:stretch/>
        </p:blipFill>
        <p:spPr bwMode="auto">
          <a:xfrm>
            <a:off x="5936307" y="625683"/>
            <a:ext cx="5339441" cy="5551280"/>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9587212-046C-4F64-A154-9F26253685DD}"/>
              </a:ext>
            </a:extLst>
          </p:cNvPr>
          <p:cNvSpPr txBox="1"/>
          <p:nvPr/>
        </p:nvSpPr>
        <p:spPr>
          <a:xfrm>
            <a:off x="502919" y="201944"/>
            <a:ext cx="6845300" cy="369332"/>
          </a:xfrm>
          <a:prstGeom prst="rect">
            <a:avLst/>
          </a:prstGeom>
          <a:noFill/>
        </p:spPr>
        <p:txBody>
          <a:bodyPr wrap="square" rtlCol="0">
            <a:spAutoFit/>
          </a:bodyPr>
          <a:lstStyle/>
          <a:p>
            <a:r>
              <a:rPr lang="en-US" b="1" dirty="0"/>
              <a:t>MAIN PURPOSE IS FOR CROSS VALIDATION</a:t>
            </a:r>
          </a:p>
        </p:txBody>
      </p:sp>
    </p:spTree>
    <p:extLst>
      <p:ext uri="{BB962C8B-B14F-4D97-AF65-F5344CB8AC3E}">
        <p14:creationId xmlns:p14="http://schemas.microsoft.com/office/powerpoint/2010/main" val="11654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2FF9F7-8DDA-474F-BFCA-C9E6EFDB8A3E}"/>
              </a:ext>
            </a:extLst>
          </p:cNvPr>
          <p:cNvPicPr>
            <a:picLocks noChangeAspect="1"/>
          </p:cNvPicPr>
          <p:nvPr/>
        </p:nvPicPr>
        <p:blipFill>
          <a:blip r:embed="rId2"/>
          <a:stretch>
            <a:fillRect/>
          </a:stretch>
        </p:blipFill>
        <p:spPr>
          <a:xfrm>
            <a:off x="2728912" y="1304925"/>
            <a:ext cx="6429375" cy="3409950"/>
          </a:xfrm>
          <a:prstGeom prst="rect">
            <a:avLst/>
          </a:prstGeom>
        </p:spPr>
      </p:pic>
    </p:spTree>
    <p:extLst>
      <p:ext uri="{BB962C8B-B14F-4D97-AF65-F5344CB8AC3E}">
        <p14:creationId xmlns:p14="http://schemas.microsoft.com/office/powerpoint/2010/main" val="197881184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3E88-A36B-4A5B-9B46-8E92DC994FAE}"/>
              </a:ext>
            </a:extLst>
          </p:cNvPr>
          <p:cNvSpPr>
            <a:spLocks noGrp="1"/>
          </p:cNvSpPr>
          <p:nvPr>
            <p:ph type="title"/>
          </p:nvPr>
        </p:nvSpPr>
        <p:spPr/>
        <p:txBody>
          <a:bodyPr/>
          <a:lstStyle/>
          <a:p>
            <a:r>
              <a:rPr lang="en-US" sz="3200" b="1" dirty="0">
                <a:effectLst/>
                <a:latin typeface="Times New Roman" panose="02020603050405020304" pitchFamily="18" charset="0"/>
                <a:ea typeface="Calibri" panose="020F0502020204030204" pitchFamily="34" charset="0"/>
              </a:rPr>
              <a:t>Steps for Data cleaning using NLP</a:t>
            </a:r>
            <a:endParaRPr lang="en-US" dirty="0"/>
          </a:p>
        </p:txBody>
      </p:sp>
      <p:sp>
        <p:nvSpPr>
          <p:cNvPr id="3" name="Content Placeholder 2">
            <a:extLst>
              <a:ext uri="{FF2B5EF4-FFF2-40B4-BE49-F238E27FC236}">
                <a16:creationId xmlns:a16="http://schemas.microsoft.com/office/drawing/2014/main" id="{40E2EFE2-31BF-44A9-A14F-9F0744790A8B}"/>
              </a:ext>
            </a:extLst>
          </p:cNvPr>
          <p:cNvSpPr>
            <a:spLocks noGrp="1"/>
          </p:cNvSpPr>
          <p:nvPr>
            <p:ph idx="1"/>
          </p:nvPr>
        </p:nvSpPr>
        <p:spPr/>
        <p:txBody>
          <a:bodyPr/>
          <a:lstStyle/>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Removing all non-alphanumeric characters (irrelevant ones)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Bringing all the characters to its lowercase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Performing Tokenization (split the whole text into individual words)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Perform Lemmatization</a:t>
            </a:r>
          </a:p>
          <a:p>
            <a:pPr marL="342900" marR="0" lvl="0" indent="-342900" algn="just">
              <a:lnSpc>
                <a:spcPct val="115000"/>
              </a:lnSpc>
              <a:spcBef>
                <a:spcPts val="0"/>
              </a:spcBef>
              <a:spcAft>
                <a:spcPts val="1000"/>
              </a:spcAft>
              <a:buFont typeface="Symbol" panose="05050102010706020507" pitchFamily="18" charset="2"/>
              <a:buChar char=""/>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1000"/>
              </a:spcAft>
              <a:buNone/>
            </a:pPr>
            <a:r>
              <a:rPr lang="en-US" sz="1800" b="0" i="0" dirty="0">
                <a:solidFill>
                  <a:srgbClr val="333333"/>
                </a:solidFill>
                <a:effectLst/>
                <a:latin typeface="noto sans"/>
              </a:rPr>
              <a:t>Before we use text for modeling we need to process it. The steps include removing stop words, </a:t>
            </a:r>
            <a:r>
              <a:rPr lang="en-US" sz="1800" b="0" i="0" strike="noStrike" dirty="0">
                <a:solidFill>
                  <a:schemeClr val="tx2"/>
                </a:solidFill>
                <a:effectLst/>
                <a:latin typeface="noto sans"/>
                <a:hlinkClick r:id="rId2">
                  <a:extLst>
                    <a:ext uri="{A12FA001-AC4F-418D-AE19-62706E023703}">
                      <ahyp:hlinkClr xmlns:ahyp="http://schemas.microsoft.com/office/drawing/2018/hyperlinkcolor" val="tx"/>
                    </a:ext>
                  </a:extLst>
                </a:hlinkClick>
              </a:rPr>
              <a:t>lemmatizing, stemming, tokenization, and vectorization</a:t>
            </a:r>
            <a:r>
              <a:rPr lang="en-US" sz="1800" b="0" i="0" dirty="0">
                <a:solidFill>
                  <a:schemeClr val="tx2"/>
                </a:solidFill>
                <a:effectLst/>
                <a:latin typeface="noto sans"/>
              </a:rPr>
              <a:t>. </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8181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B1E8CF-8354-4EB3-9558-E688F8DF883F}"/>
              </a:ext>
            </a:extLst>
          </p:cNvPr>
          <p:cNvSpPr>
            <a:spLocks noGrp="1"/>
          </p:cNvSpPr>
          <p:nvPr>
            <p:ph type="title"/>
          </p:nvPr>
        </p:nvSpPr>
        <p:spPr>
          <a:xfrm>
            <a:off x="841246" y="978619"/>
            <a:ext cx="5991244" cy="1106424"/>
          </a:xfrm>
        </p:spPr>
        <p:txBody>
          <a:bodyPr>
            <a:normAutofit/>
          </a:bodyPr>
          <a:lstStyle/>
          <a:p>
            <a:r>
              <a:rPr lang="en-US" sz="3200" b="1" i="0">
                <a:effectLst/>
                <a:latin typeface="Source Sans Pro" panose="020B0604020202020204" pitchFamily="34" charset="0"/>
              </a:rPr>
              <a:t>STEPS FOR TEXTUAL DATA CLEANING USING NLP </a:t>
            </a:r>
            <a:endParaRPr lang="en-US" sz="3200" b="1"/>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74EC66-AD4E-47DC-B02D-E730BBD3F478}"/>
              </a:ext>
            </a:extLst>
          </p:cNvPr>
          <p:cNvSpPr>
            <a:spLocks noGrp="1"/>
          </p:cNvSpPr>
          <p:nvPr>
            <p:ph idx="1"/>
          </p:nvPr>
        </p:nvSpPr>
        <p:spPr>
          <a:xfrm>
            <a:off x="729234" y="2271158"/>
            <a:ext cx="5993892" cy="3858386"/>
          </a:xfrm>
        </p:spPr>
        <p:txBody>
          <a:bodyPr>
            <a:normAutofit/>
          </a:bodyPr>
          <a:lstStyle/>
          <a:p>
            <a:pPr>
              <a:lnSpc>
                <a:spcPct val="100000"/>
              </a:lnSpc>
            </a:pPr>
            <a:r>
              <a:rPr lang="en-US" sz="1400" b="0" i="0" dirty="0">
                <a:effectLst/>
                <a:latin typeface="Source Sans Pro" panose="020B0503030403020204" pitchFamily="34" charset="0"/>
              </a:rPr>
              <a:t>Tokenization is the process by which big quantity of text is divided into smaller parts called </a:t>
            </a:r>
            <a:r>
              <a:rPr lang="en-US" sz="1400" b="1" i="0" dirty="0">
                <a:effectLst/>
                <a:latin typeface="Source Sans Pro" panose="020B0503030403020204" pitchFamily="34" charset="0"/>
              </a:rPr>
              <a:t>tokens</a:t>
            </a:r>
            <a:r>
              <a:rPr lang="en-US" sz="1400" b="0" i="0" dirty="0">
                <a:effectLst/>
                <a:latin typeface="Source Sans Pro" panose="020B0503030403020204" pitchFamily="34" charset="0"/>
              </a:rPr>
              <a:t>.</a:t>
            </a:r>
          </a:p>
          <a:p>
            <a:pPr marL="0" indent="0">
              <a:lnSpc>
                <a:spcPct val="100000"/>
              </a:lnSpc>
              <a:buNone/>
            </a:pPr>
            <a:endParaRPr lang="en-US" sz="1400" b="1" i="0" dirty="0">
              <a:effectLst/>
              <a:latin typeface="geomanistregular"/>
            </a:endParaRPr>
          </a:p>
          <a:p>
            <a:pPr>
              <a:lnSpc>
                <a:spcPct val="100000"/>
              </a:lnSpc>
            </a:pPr>
            <a:r>
              <a:rPr lang="en-US" sz="1400" b="1" i="0" dirty="0">
                <a:effectLst/>
                <a:latin typeface="geomanistregular"/>
              </a:rPr>
              <a:t>LEMMATIZATION:</a:t>
            </a:r>
            <a:br>
              <a:rPr lang="en-US" sz="1400" b="0" i="0" dirty="0">
                <a:effectLst/>
                <a:latin typeface="geomanistregular"/>
              </a:rPr>
            </a:br>
            <a:r>
              <a:rPr lang="en-US" sz="1400" b="0" i="0" dirty="0">
                <a:effectLst/>
                <a:latin typeface="geomanistregular"/>
              </a:rPr>
              <a:t>Lemmatization is the process of converting a word to its base form. – To obtain the intended meaning of the word according to the vocabulary (NLTK)</a:t>
            </a:r>
            <a:br>
              <a:rPr lang="en-US" sz="1400" b="0" i="0" dirty="0">
                <a:effectLst/>
                <a:latin typeface="geomanistregular"/>
              </a:rPr>
            </a:br>
            <a:r>
              <a:rPr lang="en-US" sz="1400" b="0" i="0" dirty="0">
                <a:effectLst/>
                <a:latin typeface="geomanistregular"/>
              </a:rPr>
              <a:t> The difference between stemming and lemmatization is, lemmatization considers the context and converts the word to its meaningful base form, whereas stemming just removes the last few characters, often leading to incorrect meanings and spelling errors.</a:t>
            </a:r>
            <a:endParaRPr lang="en-US" sz="1400" b="1" i="0" dirty="0">
              <a:effectLst/>
              <a:latin typeface="geomanistregular"/>
              <a:hlinkClick r:id="rId2">
                <a:extLst>
                  <a:ext uri="{A12FA001-AC4F-418D-AE19-62706E023703}">
                    <ahyp:hlinkClr xmlns:ahyp="http://schemas.microsoft.com/office/drawing/2018/hyperlinkcolor" val="tx"/>
                  </a:ext>
                </a:extLst>
              </a:hlinkClick>
            </a:endParaRPr>
          </a:p>
          <a:p>
            <a:pPr>
              <a:lnSpc>
                <a:spcPct val="100000"/>
              </a:lnSpc>
            </a:pPr>
            <a:r>
              <a:rPr lang="en-US" sz="1400" b="1" i="0" dirty="0">
                <a:effectLst/>
                <a:latin typeface="geomanistregular"/>
                <a:hlinkClick r:id="rId2">
                  <a:extLst>
                    <a:ext uri="{A12FA001-AC4F-418D-AE19-62706E023703}">
                      <ahyp:hlinkClr xmlns:ahyp="http://schemas.microsoft.com/office/drawing/2018/hyperlinkcolor" val="tx"/>
                    </a:ext>
                  </a:extLst>
                </a:hlinkClick>
              </a:rPr>
              <a:t>Used - Wordnet </a:t>
            </a:r>
            <a:r>
              <a:rPr lang="en-US" sz="1400" b="1" i="0" dirty="0" err="1">
                <a:effectLst/>
                <a:latin typeface="geomanistregular"/>
                <a:hlinkClick r:id="rId2">
                  <a:extLst>
                    <a:ext uri="{A12FA001-AC4F-418D-AE19-62706E023703}">
                      <ahyp:hlinkClr xmlns:ahyp="http://schemas.microsoft.com/office/drawing/2018/hyperlinkcolor" val="tx"/>
                    </a:ext>
                  </a:extLst>
                </a:hlinkClick>
              </a:rPr>
              <a:t>Lemmatizer</a:t>
            </a:r>
            <a:r>
              <a:rPr lang="en-US" sz="1400" b="1" i="0" dirty="0">
                <a:effectLst/>
                <a:latin typeface="geomanistregular"/>
                <a:hlinkClick r:id="rId2">
                  <a:extLst>
                    <a:ext uri="{A12FA001-AC4F-418D-AE19-62706E023703}">
                      <ahyp:hlinkClr xmlns:ahyp="http://schemas.microsoft.com/office/drawing/2018/hyperlinkcolor" val="tx"/>
                    </a:ext>
                  </a:extLst>
                </a:hlinkClick>
              </a:rPr>
              <a:t>:</a:t>
            </a:r>
          </a:p>
          <a:p>
            <a:pPr>
              <a:lnSpc>
                <a:spcPct val="100000"/>
              </a:lnSpc>
            </a:pPr>
            <a:r>
              <a:rPr lang="en-US" sz="1400" b="0" i="0" u="sng" dirty="0">
                <a:effectLst/>
                <a:latin typeface="geomanistregular"/>
                <a:hlinkClick r:id="rId2">
                  <a:extLst>
                    <a:ext uri="{A12FA001-AC4F-418D-AE19-62706E023703}">
                      <ahyp:hlinkClr xmlns:ahyp="http://schemas.microsoft.com/office/drawing/2018/hyperlinkcolor" val="tx"/>
                    </a:ext>
                  </a:extLst>
                </a:hlinkClick>
              </a:rPr>
              <a:t>Wordnet</a:t>
            </a:r>
            <a:r>
              <a:rPr lang="en-US" sz="1400" b="0" i="0" dirty="0">
                <a:effectLst/>
                <a:latin typeface="geomanistregular"/>
              </a:rPr>
              <a:t> is an large, freely and publicly available lexical database for the English language aiming to establish structured semantic relationships between words. It offers lemmatization capabilities as well and is one of the earliest and most commonly used </a:t>
            </a:r>
            <a:r>
              <a:rPr lang="en-US" sz="1400" b="0" i="0" dirty="0" err="1">
                <a:effectLst/>
                <a:latin typeface="geomanistregular"/>
              </a:rPr>
              <a:t>lemmatizers</a:t>
            </a:r>
            <a:r>
              <a:rPr lang="en-US" sz="1400" b="0" i="0" dirty="0">
                <a:effectLst/>
                <a:latin typeface="geomanistregular"/>
              </a:rPr>
              <a:t>.</a:t>
            </a:r>
          </a:p>
          <a:p>
            <a:pPr>
              <a:lnSpc>
                <a:spcPct val="100000"/>
              </a:lnSpc>
            </a:pPr>
            <a:endParaRPr lang="en-US" sz="1400" dirty="0"/>
          </a:p>
        </p:txBody>
      </p:sp>
      <p:pic>
        <p:nvPicPr>
          <p:cNvPr id="7" name="Picture 6">
            <a:extLst>
              <a:ext uri="{FF2B5EF4-FFF2-40B4-BE49-F238E27FC236}">
                <a16:creationId xmlns:a16="http://schemas.microsoft.com/office/drawing/2014/main" id="{470F36B2-9B8C-4D3D-A6CA-D9BF807ABC41}"/>
              </a:ext>
            </a:extLst>
          </p:cNvPr>
          <p:cNvPicPr>
            <a:picLocks noChangeAspect="1"/>
          </p:cNvPicPr>
          <p:nvPr/>
        </p:nvPicPr>
        <p:blipFill rotWithShape="1">
          <a:blip r:embed="rId3"/>
          <a:srcRect r="24311"/>
          <a:stretch/>
        </p:blipFill>
        <p:spPr>
          <a:xfrm>
            <a:off x="7382535" y="2318613"/>
            <a:ext cx="4726850" cy="2888387"/>
          </a:xfrm>
          <a:prstGeom prst="rect">
            <a:avLst/>
          </a:prstGeom>
        </p:spPr>
      </p:pic>
    </p:spTree>
    <p:extLst>
      <p:ext uri="{BB962C8B-B14F-4D97-AF65-F5344CB8AC3E}">
        <p14:creationId xmlns:p14="http://schemas.microsoft.com/office/powerpoint/2010/main" val="8093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D48F59-EE95-4A35-90D2-15C25EBBAB1F}"/>
              </a:ext>
            </a:extLst>
          </p:cNvPr>
          <p:cNvPicPr>
            <a:picLocks noGrp="1" noChangeAspect="1"/>
          </p:cNvPicPr>
          <p:nvPr>
            <p:ph idx="4294967295"/>
          </p:nvPr>
        </p:nvPicPr>
        <p:blipFill>
          <a:blip r:embed="rId2"/>
          <a:stretch>
            <a:fillRect/>
          </a:stretch>
        </p:blipFill>
        <p:spPr>
          <a:xfrm>
            <a:off x="2165350" y="1782763"/>
            <a:ext cx="6915150" cy="2952750"/>
          </a:xfrm>
        </p:spPr>
      </p:pic>
    </p:spTree>
    <p:extLst>
      <p:ext uri="{BB962C8B-B14F-4D97-AF65-F5344CB8AC3E}">
        <p14:creationId xmlns:p14="http://schemas.microsoft.com/office/powerpoint/2010/main" val="147596879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6185-BA7B-4F13-A6CE-C36D46F2ADAB}"/>
              </a:ext>
            </a:extLst>
          </p:cNvPr>
          <p:cNvSpPr>
            <a:spLocks noGrp="1"/>
          </p:cNvSpPr>
          <p:nvPr>
            <p:ph type="title"/>
          </p:nvPr>
        </p:nvSpPr>
        <p:spPr>
          <a:xfrm>
            <a:off x="514643" y="370591"/>
            <a:ext cx="10515600" cy="761310"/>
          </a:xfrm>
        </p:spPr>
        <p:txBody>
          <a:bodyPr/>
          <a:lstStyle/>
          <a:p>
            <a:r>
              <a:rPr lang="en-US" sz="3600" dirty="0">
                <a:solidFill>
                  <a:srgbClr val="C00000"/>
                </a:solidFill>
              </a:rPr>
              <a:t>Feature extraction techniques from text used</a:t>
            </a:r>
            <a:endParaRPr lang="en-US" dirty="0">
              <a:solidFill>
                <a:srgbClr val="C00000"/>
              </a:solidFill>
            </a:endParaRPr>
          </a:p>
        </p:txBody>
      </p:sp>
      <p:sp>
        <p:nvSpPr>
          <p:cNvPr id="3" name="Content Placeholder 2">
            <a:extLst>
              <a:ext uri="{FF2B5EF4-FFF2-40B4-BE49-F238E27FC236}">
                <a16:creationId xmlns:a16="http://schemas.microsoft.com/office/drawing/2014/main" id="{52BAF819-28B9-4A66-B5DC-D6A52F21EBA4}"/>
              </a:ext>
            </a:extLst>
          </p:cNvPr>
          <p:cNvSpPr>
            <a:spLocks noGrp="1"/>
          </p:cNvSpPr>
          <p:nvPr>
            <p:ph idx="1"/>
          </p:nvPr>
        </p:nvSpPr>
        <p:spPr>
          <a:xfrm>
            <a:off x="514643" y="1198759"/>
            <a:ext cx="10515600" cy="5078067"/>
          </a:xfrm>
        </p:spPr>
        <p:txBody>
          <a:bodyPr>
            <a:normAutofit/>
          </a:bodyPr>
          <a:lstStyle/>
          <a:p>
            <a:pPr algn="just"/>
            <a:r>
              <a:rPr lang="en-US" sz="2800" b="1" i="0" dirty="0">
                <a:solidFill>
                  <a:srgbClr val="333333"/>
                </a:solidFill>
                <a:effectLst/>
                <a:latin typeface="noto sans"/>
              </a:rPr>
              <a:t>Vectorization</a:t>
            </a:r>
            <a:r>
              <a:rPr lang="en-US" sz="2800" b="0" i="0" dirty="0">
                <a:solidFill>
                  <a:srgbClr val="333333"/>
                </a:solidFill>
                <a:effectLst/>
                <a:latin typeface="noto sans"/>
              </a:rPr>
              <a:t> is a process of converting the text data into a machine-readable form. The words are represented as vectors.</a:t>
            </a:r>
          </a:p>
          <a:p>
            <a:pPr algn="just"/>
            <a:r>
              <a:rPr lang="en-US" b="1" dirty="0" err="1"/>
              <a:t>Countvectorizer</a:t>
            </a:r>
            <a:r>
              <a:rPr lang="en-US" b="1" dirty="0"/>
              <a:t>:</a:t>
            </a:r>
          </a:p>
          <a:p>
            <a:pPr algn="just"/>
            <a:r>
              <a:rPr lang="en-US" sz="1800" b="0" i="0" dirty="0" err="1">
                <a:solidFill>
                  <a:srgbClr val="333333"/>
                </a:solidFill>
                <a:effectLst/>
                <a:latin typeface="noto sans"/>
              </a:rPr>
              <a:t>CountVectorizer</a:t>
            </a:r>
            <a:r>
              <a:rPr lang="en-US" sz="1800" b="0" i="0" dirty="0">
                <a:solidFill>
                  <a:srgbClr val="333333"/>
                </a:solidFill>
                <a:effectLst/>
                <a:latin typeface="noto sans"/>
              </a:rPr>
              <a:t> tokenizes(tokenization means breaking down a sentence or paragraph or any text into words) the text along with performing very basic preprocessing like removing the punctuation marks, converting all the words to lowercase, etc.</a:t>
            </a:r>
          </a:p>
          <a:p>
            <a:pPr algn="just"/>
            <a:r>
              <a:rPr lang="en-US" sz="1800" b="0" i="0" dirty="0">
                <a:solidFill>
                  <a:srgbClr val="333333"/>
                </a:solidFill>
                <a:effectLst/>
                <a:latin typeface="noto sans"/>
              </a:rPr>
              <a:t>An encoded vector is returned with a length of the entire vocabulary and an integer count for the number of times each word appeared in the document.  (training data – </a:t>
            </a:r>
            <a:r>
              <a:rPr lang="en-US" sz="1800" b="0" i="0" dirty="0" err="1">
                <a:solidFill>
                  <a:srgbClr val="333333"/>
                </a:solidFill>
                <a:effectLst/>
                <a:latin typeface="noto sans"/>
              </a:rPr>
              <a:t>fit_tranform</a:t>
            </a:r>
            <a:r>
              <a:rPr lang="en-US" sz="1800" b="0" i="0" dirty="0">
                <a:solidFill>
                  <a:srgbClr val="333333"/>
                </a:solidFill>
                <a:effectLst/>
                <a:latin typeface="noto sans"/>
              </a:rPr>
              <a:t> () and testing data – transform())</a:t>
            </a:r>
            <a:endParaRPr lang="en-US" b="1" dirty="0"/>
          </a:p>
          <a:p>
            <a:pPr algn="just"/>
            <a:r>
              <a:rPr lang="en-US" sz="2000" b="0" i="0" dirty="0">
                <a:solidFill>
                  <a:srgbClr val="333333"/>
                </a:solidFill>
                <a:effectLst/>
                <a:latin typeface="noto sans"/>
              </a:rPr>
              <a:t>This is how our vocab looks like.</a:t>
            </a:r>
          </a:p>
          <a:p>
            <a:pPr algn="just"/>
            <a:endParaRPr lang="en-US" sz="2400" b="1" dirty="0"/>
          </a:p>
        </p:txBody>
      </p:sp>
      <p:pic>
        <p:nvPicPr>
          <p:cNvPr id="5" name="Picture 4">
            <a:extLst>
              <a:ext uri="{FF2B5EF4-FFF2-40B4-BE49-F238E27FC236}">
                <a16:creationId xmlns:a16="http://schemas.microsoft.com/office/drawing/2014/main" id="{BF6F8BBA-0188-4AFC-8D87-3E294262CB12}"/>
              </a:ext>
            </a:extLst>
          </p:cNvPr>
          <p:cNvPicPr>
            <a:picLocks noChangeAspect="1"/>
          </p:cNvPicPr>
          <p:nvPr/>
        </p:nvPicPr>
        <p:blipFill>
          <a:blip r:embed="rId2"/>
          <a:stretch>
            <a:fillRect/>
          </a:stretch>
        </p:blipFill>
        <p:spPr>
          <a:xfrm>
            <a:off x="4491721" y="4788427"/>
            <a:ext cx="6296025" cy="552450"/>
          </a:xfrm>
          <a:prstGeom prst="rect">
            <a:avLst/>
          </a:prstGeom>
        </p:spPr>
      </p:pic>
      <p:pic>
        <p:nvPicPr>
          <p:cNvPr id="7" name="Picture 6">
            <a:extLst>
              <a:ext uri="{FF2B5EF4-FFF2-40B4-BE49-F238E27FC236}">
                <a16:creationId xmlns:a16="http://schemas.microsoft.com/office/drawing/2014/main" id="{DD869B99-CD24-462A-AB80-099218DDF773}"/>
              </a:ext>
            </a:extLst>
          </p:cNvPr>
          <p:cNvPicPr>
            <a:picLocks noChangeAspect="1"/>
          </p:cNvPicPr>
          <p:nvPr/>
        </p:nvPicPr>
        <p:blipFill>
          <a:blip r:embed="rId3"/>
          <a:stretch>
            <a:fillRect/>
          </a:stretch>
        </p:blipFill>
        <p:spPr>
          <a:xfrm>
            <a:off x="0" y="5650531"/>
            <a:ext cx="12192000" cy="1073808"/>
          </a:xfrm>
          <a:prstGeom prst="rect">
            <a:avLst/>
          </a:prstGeom>
        </p:spPr>
      </p:pic>
    </p:spTree>
    <p:extLst>
      <p:ext uri="{BB962C8B-B14F-4D97-AF65-F5344CB8AC3E}">
        <p14:creationId xmlns:p14="http://schemas.microsoft.com/office/powerpoint/2010/main" val="345731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85CC6-44FD-4ADB-835F-457F61808AFA}"/>
              </a:ext>
            </a:extLst>
          </p:cNvPr>
          <p:cNvSpPr>
            <a:spLocks noGrp="1"/>
          </p:cNvSpPr>
          <p:nvPr>
            <p:ph type="title"/>
          </p:nvPr>
        </p:nvSpPr>
        <p:spPr/>
        <p:txBody>
          <a:bodyPr/>
          <a:lstStyle/>
          <a:p>
            <a:r>
              <a:rPr lang="en-US" sz="3600" b="0" i="0" dirty="0">
                <a:solidFill>
                  <a:srgbClr val="292929"/>
                </a:solidFill>
                <a:effectLst/>
                <a:latin typeface="charter"/>
              </a:rPr>
              <a:t>TF-IDF stands for Term Frequency-Inverse Document Frequency</a:t>
            </a:r>
            <a:endParaRPr lang="en-US" dirty="0"/>
          </a:p>
        </p:txBody>
      </p:sp>
      <p:sp>
        <p:nvSpPr>
          <p:cNvPr id="3" name="Content Placeholder 2">
            <a:extLst>
              <a:ext uri="{FF2B5EF4-FFF2-40B4-BE49-F238E27FC236}">
                <a16:creationId xmlns:a16="http://schemas.microsoft.com/office/drawing/2014/main" id="{80A7EFD2-15B2-45D1-AC90-9F4826F7C5AB}"/>
              </a:ext>
            </a:extLst>
          </p:cNvPr>
          <p:cNvSpPr>
            <a:spLocks noGrp="1"/>
          </p:cNvSpPr>
          <p:nvPr>
            <p:ph idx="1"/>
          </p:nvPr>
        </p:nvSpPr>
        <p:spPr>
          <a:xfrm>
            <a:off x="254176" y="2091329"/>
            <a:ext cx="10168128" cy="3694176"/>
          </a:xfrm>
        </p:spPr>
        <p:txBody>
          <a:bodyPr>
            <a:normAutofit fontScale="92500"/>
          </a:bodyPr>
          <a:lstStyle/>
          <a:p>
            <a:r>
              <a:rPr lang="en-US" sz="2400" b="0" dirty="0">
                <a:solidFill>
                  <a:srgbClr val="292929"/>
                </a:solidFill>
                <a:effectLst/>
                <a:latin typeface="charter"/>
              </a:rPr>
              <a:t>“Term frequency–inverse document frequency, is a numerical statistic that is intended to reflect how important a word is to a document in a collection or corpus.”</a:t>
            </a:r>
          </a:p>
          <a:p>
            <a:pPr algn="l">
              <a:buFont typeface="Arial" panose="020B0604020202020204" pitchFamily="34" charset="0"/>
              <a:buChar char="•"/>
            </a:pPr>
            <a:r>
              <a:rPr lang="en-US" sz="2000" b="1" i="0" dirty="0">
                <a:solidFill>
                  <a:srgbClr val="292929"/>
                </a:solidFill>
                <a:effectLst/>
                <a:latin typeface="charter"/>
              </a:rPr>
              <a:t>Term Frequency</a:t>
            </a:r>
            <a:r>
              <a:rPr lang="en-US" sz="2000" b="0" i="0" dirty="0">
                <a:solidFill>
                  <a:srgbClr val="292929"/>
                </a:solidFill>
                <a:effectLst/>
                <a:latin typeface="charter"/>
              </a:rPr>
              <a:t>: is a scoring of the frequency of the word in the current document.</a:t>
            </a:r>
          </a:p>
          <a:p>
            <a:pPr algn="l">
              <a:buFont typeface="Arial" panose="020B0604020202020204" pitchFamily="34" charset="0"/>
              <a:buChar char="•"/>
            </a:pPr>
            <a:r>
              <a:rPr lang="en-US" sz="2000" b="1" i="0" dirty="0">
                <a:solidFill>
                  <a:srgbClr val="292929"/>
                </a:solidFill>
                <a:effectLst/>
                <a:latin typeface="charter"/>
              </a:rPr>
              <a:t>Inverse Document Frequency</a:t>
            </a:r>
            <a:r>
              <a:rPr lang="en-US" sz="2000" b="0" i="0" dirty="0">
                <a:solidFill>
                  <a:srgbClr val="292929"/>
                </a:solidFill>
                <a:effectLst/>
                <a:latin typeface="charter"/>
              </a:rPr>
              <a:t>: is a scoring of how rare the word is across documents.</a:t>
            </a:r>
          </a:p>
          <a:p>
            <a:pPr algn="l">
              <a:buFont typeface="Arial" panose="020B0604020202020204" pitchFamily="34" charset="0"/>
              <a:buChar char="•"/>
            </a:pPr>
            <a:r>
              <a:rPr lang="en-US" sz="2000" dirty="0">
                <a:solidFill>
                  <a:srgbClr val="292929"/>
                </a:solidFill>
                <a:latin typeface="charter"/>
              </a:rPr>
              <a:t>Rank the words:</a:t>
            </a:r>
          </a:p>
          <a:p>
            <a:pPr algn="l">
              <a:buFont typeface="Arial" panose="020B0604020202020204" pitchFamily="34" charset="0"/>
              <a:buChar char="•"/>
            </a:pPr>
            <a:r>
              <a:rPr lang="en-US" sz="2000" dirty="0">
                <a:solidFill>
                  <a:srgbClr val="292929"/>
                </a:solidFill>
                <a:latin typeface="charter"/>
              </a:rPr>
              <a:t>The closer to 0 – the common the word (prepositions etc.…)</a:t>
            </a:r>
          </a:p>
          <a:p>
            <a:pPr algn="l">
              <a:buFont typeface="Arial" panose="020B0604020202020204" pitchFamily="34" charset="0"/>
              <a:buChar char="•"/>
            </a:pPr>
            <a:r>
              <a:rPr lang="en-US" sz="2000" b="0" i="0" dirty="0">
                <a:solidFill>
                  <a:srgbClr val="292929"/>
                </a:solidFill>
                <a:effectLst/>
                <a:latin typeface="charter"/>
              </a:rPr>
              <a:t>Closer to 1  - rare word</a:t>
            </a:r>
          </a:p>
          <a:p>
            <a:pPr algn="l">
              <a:buFont typeface="Arial" panose="020B0604020202020204" pitchFamily="34" charset="0"/>
              <a:buChar char="•"/>
            </a:pPr>
            <a:r>
              <a:rPr lang="en-US" sz="2000" dirty="0">
                <a:solidFill>
                  <a:srgbClr val="292929"/>
                </a:solidFill>
                <a:latin typeface="charter"/>
              </a:rPr>
              <a:t>Highlight the unique and relevant words in particular comment.</a:t>
            </a:r>
            <a:endParaRPr lang="en-US" sz="2000" b="0" i="0" dirty="0">
              <a:solidFill>
                <a:srgbClr val="292929"/>
              </a:solidFill>
              <a:effectLst/>
              <a:latin typeface="charter"/>
            </a:endParaRPr>
          </a:p>
          <a:p>
            <a:pPr algn="l">
              <a:buFont typeface="Arial" panose="020B0604020202020204" pitchFamily="34" charset="0"/>
              <a:buChar char="•"/>
            </a:pPr>
            <a:endParaRPr lang="en-US" sz="2000" b="0" i="0" dirty="0">
              <a:solidFill>
                <a:srgbClr val="292929"/>
              </a:solidFill>
              <a:effectLst/>
              <a:latin typeface="charter"/>
            </a:endParaRPr>
          </a:p>
          <a:p>
            <a:pPr marL="0" indent="0" algn="l">
              <a:buNone/>
            </a:pPr>
            <a:endParaRPr lang="en-US" sz="2000" b="0" i="0" dirty="0">
              <a:solidFill>
                <a:srgbClr val="292929"/>
              </a:solidFill>
              <a:effectLst/>
              <a:latin typeface="charter"/>
            </a:endParaRPr>
          </a:p>
          <a:p>
            <a:pPr algn="l">
              <a:buFont typeface="Arial" panose="020B0604020202020204" pitchFamily="34" charset="0"/>
              <a:buChar char="•"/>
            </a:pPr>
            <a:endParaRPr lang="en-US" sz="2000" b="0" i="0" dirty="0">
              <a:solidFill>
                <a:srgbClr val="292929"/>
              </a:solidFill>
              <a:effectLst/>
              <a:latin typeface="charter"/>
            </a:endParaRPr>
          </a:p>
          <a:p>
            <a:endParaRPr lang="en-US" sz="2400" dirty="0"/>
          </a:p>
        </p:txBody>
      </p:sp>
      <p:pic>
        <p:nvPicPr>
          <p:cNvPr id="5" name="Picture 4">
            <a:extLst>
              <a:ext uri="{FF2B5EF4-FFF2-40B4-BE49-F238E27FC236}">
                <a16:creationId xmlns:a16="http://schemas.microsoft.com/office/drawing/2014/main" id="{A649275B-6E3A-4097-BF47-BBB2F6AC8F8C}"/>
              </a:ext>
            </a:extLst>
          </p:cNvPr>
          <p:cNvPicPr>
            <a:picLocks noChangeAspect="1"/>
          </p:cNvPicPr>
          <p:nvPr/>
        </p:nvPicPr>
        <p:blipFill>
          <a:blip r:embed="rId2"/>
          <a:stretch>
            <a:fillRect/>
          </a:stretch>
        </p:blipFill>
        <p:spPr>
          <a:xfrm>
            <a:off x="7753807" y="4256469"/>
            <a:ext cx="4184017" cy="2370943"/>
          </a:xfrm>
          <a:prstGeom prst="rect">
            <a:avLst/>
          </a:prstGeom>
        </p:spPr>
      </p:pic>
    </p:spTree>
    <p:extLst>
      <p:ext uri="{BB962C8B-B14F-4D97-AF65-F5344CB8AC3E}">
        <p14:creationId xmlns:p14="http://schemas.microsoft.com/office/powerpoint/2010/main" val="128142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F4B28-D8C5-4785-A796-8066DCD6C6AC}"/>
              </a:ext>
            </a:extLst>
          </p:cNvPr>
          <p:cNvPicPr>
            <a:picLocks noChangeAspect="1"/>
          </p:cNvPicPr>
          <p:nvPr/>
        </p:nvPicPr>
        <p:blipFill>
          <a:blip r:embed="rId2"/>
          <a:stretch>
            <a:fillRect/>
          </a:stretch>
        </p:blipFill>
        <p:spPr>
          <a:xfrm>
            <a:off x="2881312" y="1781175"/>
            <a:ext cx="6429375" cy="3295650"/>
          </a:xfrm>
          <a:prstGeom prst="rect">
            <a:avLst/>
          </a:prstGeom>
        </p:spPr>
      </p:pic>
    </p:spTree>
    <p:extLst>
      <p:ext uri="{BB962C8B-B14F-4D97-AF65-F5344CB8AC3E}">
        <p14:creationId xmlns:p14="http://schemas.microsoft.com/office/powerpoint/2010/main" val="102780772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469B8C40-1BC5-4D3B-81F0-81A35B40380F}"/>
              </a:ext>
            </a:extLst>
          </p:cNvPr>
          <p:cNvPicPr>
            <a:picLocks noChangeAspect="1"/>
          </p:cNvPicPr>
          <p:nvPr/>
        </p:nvPicPr>
        <p:blipFill rotWithShape="1">
          <a:blip r:embed="rId2">
            <a:extLst>
              <a:ext uri="{28A0092B-C50C-407E-A947-70E740481C1C}">
                <a14:useLocalDpi xmlns:a14="http://schemas.microsoft.com/office/drawing/2010/main" val="0"/>
              </a:ext>
            </a:extLst>
          </a:blip>
          <a:srcRect l="12029" r="2477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085ED7-FE14-4E89-A536-46AFB21CF2C9}"/>
              </a:ext>
            </a:extLst>
          </p:cNvPr>
          <p:cNvSpPr>
            <a:spLocks noGrp="1"/>
          </p:cNvSpPr>
          <p:nvPr>
            <p:ph type="title"/>
          </p:nvPr>
        </p:nvSpPr>
        <p:spPr>
          <a:xfrm>
            <a:off x="371094" y="1111256"/>
            <a:ext cx="5369306" cy="670300"/>
          </a:xfrm>
        </p:spPr>
        <p:txBody>
          <a:bodyPr anchor="b">
            <a:normAutofit fontScale="90000"/>
          </a:bodyPr>
          <a:lstStyle/>
          <a:p>
            <a:r>
              <a:rPr lang="en-US" sz="2800" dirty="0"/>
              <a:t>PROBLEM &amp; NEED STATEMENT</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8F6BC9-1E27-4018-A19A-E31F2DDEE6B3}"/>
              </a:ext>
            </a:extLst>
          </p:cNvPr>
          <p:cNvSpPr txBox="1"/>
          <p:nvPr/>
        </p:nvSpPr>
        <p:spPr>
          <a:xfrm>
            <a:off x="211328" y="4764068"/>
            <a:ext cx="6075172" cy="1754326"/>
          </a:xfrm>
          <a:prstGeom prst="rect">
            <a:avLst/>
          </a:prstGeom>
          <a:noFill/>
        </p:spPr>
        <p:txBody>
          <a:bodyPr wrap="square" rtlCol="0">
            <a:spAutoFit/>
          </a:bodyPr>
          <a:lstStyle/>
          <a:p>
            <a:pPr algn="just"/>
            <a:r>
              <a:rPr lang="en-US" sz="1800" b="1" dirty="0"/>
              <a:t>Need Statement:</a:t>
            </a:r>
          </a:p>
          <a:p>
            <a:pPr algn="just"/>
            <a:endParaRPr lang="en-US" sz="1800" b="1" dirty="0">
              <a:solidFill>
                <a:srgbClr val="C00000"/>
              </a:solidFill>
            </a:endParaRPr>
          </a:p>
          <a:p>
            <a:pPr algn="just"/>
            <a:r>
              <a:rPr lang="en-US" sz="1800" b="1" dirty="0">
                <a:solidFill>
                  <a:srgbClr val="C00000"/>
                </a:solidFill>
              </a:rPr>
              <a:t>“To build an ML model that could detect the bullying in comments section and could identify whether the account is fake or not and report it.”</a:t>
            </a:r>
          </a:p>
          <a:p>
            <a:endParaRPr lang="en-US" b="1" dirty="0"/>
          </a:p>
        </p:txBody>
      </p:sp>
      <p:sp>
        <p:nvSpPr>
          <p:cNvPr id="7" name="Rectangle 6">
            <a:extLst>
              <a:ext uri="{FF2B5EF4-FFF2-40B4-BE49-F238E27FC236}">
                <a16:creationId xmlns:a16="http://schemas.microsoft.com/office/drawing/2014/main" id="{55730DB0-FA77-48C8-927C-E004BD4F500A}"/>
              </a:ext>
            </a:extLst>
          </p:cNvPr>
          <p:cNvSpPr/>
          <p:nvPr/>
        </p:nvSpPr>
        <p:spPr>
          <a:xfrm>
            <a:off x="0" y="1964433"/>
            <a:ext cx="62865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TextBox 7">
            <a:extLst>
              <a:ext uri="{FF2B5EF4-FFF2-40B4-BE49-F238E27FC236}">
                <a16:creationId xmlns:a16="http://schemas.microsoft.com/office/drawing/2014/main" id="{CF579D76-D021-4FCA-83C1-A46FF28C9AE8}"/>
              </a:ext>
            </a:extLst>
          </p:cNvPr>
          <p:cNvSpPr txBox="1"/>
          <p:nvPr/>
        </p:nvSpPr>
        <p:spPr>
          <a:xfrm>
            <a:off x="228600" y="2037156"/>
            <a:ext cx="5829300" cy="2569934"/>
          </a:xfrm>
          <a:prstGeom prst="rect">
            <a:avLst/>
          </a:prstGeom>
          <a:noFill/>
        </p:spPr>
        <p:txBody>
          <a:bodyPr wrap="square" rtlCol="0">
            <a:spAutoFit/>
          </a:bodyPr>
          <a:lstStyle/>
          <a:p>
            <a:pPr algn="just">
              <a:buNone/>
            </a:pPr>
            <a:endParaRPr lang="en-US" sz="1600" b="1" dirty="0"/>
          </a:p>
          <a:p>
            <a:pPr algn="just">
              <a:buNone/>
            </a:pPr>
            <a:r>
              <a:rPr lang="en-US" sz="1600" dirty="0"/>
              <a:t>	</a:t>
            </a:r>
            <a:r>
              <a:rPr lang="en-US" sz="1800" dirty="0"/>
              <a:t>Social media is serving majorly in all ways but on the other side, it is being misused in troubling the users by harassing, stalking, and blackmailing. </a:t>
            </a:r>
          </a:p>
          <a:p>
            <a:pPr algn="just">
              <a:buNone/>
            </a:pPr>
            <a:r>
              <a:rPr lang="en-US" sz="1800" dirty="0"/>
              <a:t>	</a:t>
            </a:r>
            <a:r>
              <a:rPr lang="en-US" sz="1800" dirty="0">
                <a:solidFill>
                  <a:schemeClr val="tx2"/>
                </a:solidFill>
              </a:rPr>
              <a:t>From all among cyber attacks, the most availing is the online bullying. It has become extremely common, especially among the teenagers, as the digital sphere expanded</a:t>
            </a:r>
            <a:r>
              <a:rPr lang="en-US" sz="1800" dirty="0"/>
              <a:t>.</a:t>
            </a:r>
          </a:p>
          <a:p>
            <a:pPr algn="just"/>
            <a:endParaRPr lang="en-US" sz="1600" dirty="0"/>
          </a:p>
        </p:txBody>
      </p:sp>
    </p:spTree>
    <p:extLst>
      <p:ext uri="{BB962C8B-B14F-4D97-AF65-F5344CB8AC3E}">
        <p14:creationId xmlns:p14="http://schemas.microsoft.com/office/powerpoint/2010/main" val="28681368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6076-F926-4E21-84B1-BE6EF8CBD672}"/>
              </a:ext>
            </a:extLst>
          </p:cNvPr>
          <p:cNvSpPr>
            <a:spLocks noGrp="1"/>
          </p:cNvSpPr>
          <p:nvPr>
            <p:ph type="title"/>
          </p:nvPr>
        </p:nvSpPr>
        <p:spPr/>
        <p:txBody>
          <a:bodyPr/>
          <a:lstStyle/>
          <a:p>
            <a:r>
              <a:rPr lang="en-US" dirty="0"/>
              <a:t>Flow</a:t>
            </a:r>
          </a:p>
        </p:txBody>
      </p:sp>
      <p:pic>
        <p:nvPicPr>
          <p:cNvPr id="4" name="Content Placeholder 3">
            <a:extLst>
              <a:ext uri="{FF2B5EF4-FFF2-40B4-BE49-F238E27FC236}">
                <a16:creationId xmlns:a16="http://schemas.microsoft.com/office/drawing/2014/main" id="{59907BFC-2BE8-4A7F-800E-986F09C7772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47144" y="2577306"/>
            <a:ext cx="7305675" cy="3495675"/>
          </a:xfrm>
          <a:prstGeom prst="rect">
            <a:avLst/>
          </a:prstGeom>
          <a:ln>
            <a:solidFill>
              <a:schemeClr val="tx1"/>
            </a:solidFill>
          </a:ln>
        </p:spPr>
      </p:pic>
    </p:spTree>
    <p:extLst>
      <p:ext uri="{BB962C8B-B14F-4D97-AF65-F5344CB8AC3E}">
        <p14:creationId xmlns:p14="http://schemas.microsoft.com/office/powerpoint/2010/main" val="380820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AF31-40CA-4560-B150-60E32E1CF892}"/>
              </a:ext>
            </a:extLst>
          </p:cNvPr>
          <p:cNvSpPr>
            <a:spLocks noGrp="1"/>
          </p:cNvSpPr>
          <p:nvPr>
            <p:ph type="title"/>
          </p:nvPr>
        </p:nvSpPr>
        <p:spPr/>
        <p:txBody>
          <a:bodyPr/>
          <a:lstStyle/>
          <a:p>
            <a:r>
              <a:rPr lang="en-US" dirty="0"/>
              <a:t>Algorithms - Scores Obtained</a:t>
            </a:r>
          </a:p>
        </p:txBody>
      </p:sp>
      <p:pic>
        <p:nvPicPr>
          <p:cNvPr id="4" name="Content Placeholder 3">
            <a:extLst>
              <a:ext uri="{FF2B5EF4-FFF2-40B4-BE49-F238E27FC236}">
                <a16:creationId xmlns:a16="http://schemas.microsoft.com/office/drawing/2014/main" id="{2515AEB3-170A-4C5D-9AD3-3E1623F860D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62731" y="2748535"/>
            <a:ext cx="6286500" cy="2381250"/>
          </a:xfrm>
          <a:prstGeom prst="rect">
            <a:avLst/>
          </a:prstGeom>
          <a:ln>
            <a:solidFill>
              <a:schemeClr val="tx1"/>
            </a:solidFill>
          </a:ln>
        </p:spPr>
      </p:pic>
      <p:pic>
        <p:nvPicPr>
          <p:cNvPr id="5" name="Picture 4">
            <a:extLst>
              <a:ext uri="{FF2B5EF4-FFF2-40B4-BE49-F238E27FC236}">
                <a16:creationId xmlns:a16="http://schemas.microsoft.com/office/drawing/2014/main" id="{6D80E64A-08B9-4331-A26B-AEE5CDD782C0}"/>
              </a:ext>
            </a:extLst>
          </p:cNvPr>
          <p:cNvPicPr/>
          <p:nvPr/>
        </p:nvPicPr>
        <p:blipFill rotWithShape="1">
          <a:blip r:embed="rId3">
            <a:extLst>
              <a:ext uri="{28A0092B-C50C-407E-A947-70E740481C1C}">
                <a14:useLocalDpi xmlns:a14="http://schemas.microsoft.com/office/drawing/2010/main" val="0"/>
              </a:ext>
            </a:extLst>
          </a:blip>
          <a:srcRect r="14848"/>
          <a:stretch/>
        </p:blipFill>
        <p:spPr bwMode="auto">
          <a:xfrm>
            <a:off x="7083171" y="2524919"/>
            <a:ext cx="4200525" cy="272097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855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FA4927-975B-4FFD-91F4-518C402C5A2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Analysis – Evaluation Metrics</a:t>
            </a:r>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a:extLst>
              <a:ext uri="{FF2B5EF4-FFF2-40B4-BE49-F238E27FC236}">
                <a16:creationId xmlns:a16="http://schemas.microsoft.com/office/drawing/2014/main" id="{FC70C02A-24C6-4712-9232-3709A46C758A}"/>
              </a:ext>
            </a:extLst>
          </p:cNvPr>
          <p:cNvPicPr>
            <a:picLocks noGrp="1" noChangeAspect="1"/>
          </p:cNvPicPr>
          <p:nvPr>
            <p:ph idx="1"/>
          </p:nvPr>
        </p:nvPicPr>
        <p:blipFill>
          <a:blip r:embed="rId3"/>
          <a:stretch>
            <a:fillRect/>
          </a:stretch>
        </p:blipFill>
        <p:spPr>
          <a:xfrm>
            <a:off x="1282740" y="2040373"/>
            <a:ext cx="9337708" cy="4645511"/>
          </a:xfrm>
          <a:prstGeom prst="rect">
            <a:avLst/>
          </a:prstGeom>
        </p:spPr>
      </p:pic>
      <p:sp>
        <p:nvSpPr>
          <p:cNvPr id="3" name="TextBox 2">
            <a:extLst>
              <a:ext uri="{FF2B5EF4-FFF2-40B4-BE49-F238E27FC236}">
                <a16:creationId xmlns:a16="http://schemas.microsoft.com/office/drawing/2014/main" id="{71E886C8-F68B-4B51-84FC-24D94A12A527}"/>
              </a:ext>
            </a:extLst>
          </p:cNvPr>
          <p:cNvSpPr txBox="1"/>
          <p:nvPr/>
        </p:nvSpPr>
        <p:spPr>
          <a:xfrm>
            <a:off x="2761956" y="1165950"/>
            <a:ext cx="6668087" cy="369332"/>
          </a:xfrm>
          <a:prstGeom prst="rect">
            <a:avLst/>
          </a:prstGeom>
          <a:noFill/>
        </p:spPr>
        <p:txBody>
          <a:bodyPr wrap="square" rtlCol="0">
            <a:spAutoFit/>
          </a:bodyPr>
          <a:lstStyle/>
          <a:p>
            <a:r>
              <a:rPr lang="en-US" b="1" i="0" dirty="0">
                <a:solidFill>
                  <a:srgbClr val="292929"/>
                </a:solidFill>
                <a:effectLst/>
                <a:latin typeface="charter"/>
              </a:rPr>
              <a:t>a low Log Loss means a low uncertainty/entropy of your model</a:t>
            </a:r>
            <a:endParaRPr lang="en-US" b="1" dirty="0"/>
          </a:p>
        </p:txBody>
      </p:sp>
      <p:sp>
        <p:nvSpPr>
          <p:cNvPr id="4" name="TextBox 3">
            <a:extLst>
              <a:ext uri="{FF2B5EF4-FFF2-40B4-BE49-F238E27FC236}">
                <a16:creationId xmlns:a16="http://schemas.microsoft.com/office/drawing/2014/main" id="{ABBD55D9-E884-4CDD-B1C2-FEB166A4175D}"/>
              </a:ext>
            </a:extLst>
          </p:cNvPr>
          <p:cNvSpPr txBox="1"/>
          <p:nvPr/>
        </p:nvSpPr>
        <p:spPr>
          <a:xfrm>
            <a:off x="930696" y="1897207"/>
            <a:ext cx="6325773" cy="646331"/>
          </a:xfrm>
          <a:prstGeom prst="rect">
            <a:avLst/>
          </a:prstGeom>
          <a:noFill/>
        </p:spPr>
        <p:txBody>
          <a:bodyPr wrap="square" rtlCol="0">
            <a:spAutoFit/>
          </a:bodyPr>
          <a:lstStyle/>
          <a:p>
            <a:r>
              <a:rPr lang="en-US" b="1" i="1" dirty="0">
                <a:solidFill>
                  <a:srgbClr val="292929"/>
                </a:solidFill>
                <a:effectLst/>
                <a:latin typeface="charter"/>
              </a:rPr>
              <a:t>Log Loss it useful to compare models not only on their output but on their probabilistic outcome.</a:t>
            </a:r>
            <a:endParaRPr lang="en-US" dirty="0"/>
          </a:p>
        </p:txBody>
      </p:sp>
      <p:pic>
        <p:nvPicPr>
          <p:cNvPr id="7" name="Picture 6">
            <a:extLst>
              <a:ext uri="{FF2B5EF4-FFF2-40B4-BE49-F238E27FC236}">
                <a16:creationId xmlns:a16="http://schemas.microsoft.com/office/drawing/2014/main" id="{5D680B63-BA88-45C9-824A-12D1C7C55663}"/>
              </a:ext>
            </a:extLst>
          </p:cNvPr>
          <p:cNvPicPr>
            <a:picLocks noChangeAspect="1"/>
          </p:cNvPicPr>
          <p:nvPr/>
        </p:nvPicPr>
        <p:blipFill rotWithShape="1">
          <a:blip r:embed="rId4"/>
          <a:srcRect r="6351"/>
          <a:stretch/>
        </p:blipFill>
        <p:spPr>
          <a:xfrm>
            <a:off x="9019729" y="1066161"/>
            <a:ext cx="3371777" cy="1371600"/>
          </a:xfrm>
          <a:prstGeom prst="rect">
            <a:avLst/>
          </a:prstGeom>
        </p:spPr>
      </p:pic>
      <p:sp>
        <p:nvSpPr>
          <p:cNvPr id="8" name="TextBox 7">
            <a:extLst>
              <a:ext uri="{FF2B5EF4-FFF2-40B4-BE49-F238E27FC236}">
                <a16:creationId xmlns:a16="http://schemas.microsoft.com/office/drawing/2014/main" id="{EF516F16-445A-4F63-9DA1-00EFE1BA7FCB}"/>
              </a:ext>
            </a:extLst>
          </p:cNvPr>
          <p:cNvSpPr txBox="1"/>
          <p:nvPr/>
        </p:nvSpPr>
        <p:spPr>
          <a:xfrm>
            <a:off x="8959647" y="6182719"/>
            <a:ext cx="2943541"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fraction of labels that are incorrectly predicted.</a:t>
            </a:r>
            <a:endParaRPr lang="en-US" dirty="0"/>
          </a:p>
        </p:txBody>
      </p:sp>
    </p:spTree>
    <p:extLst>
      <p:ext uri="{BB962C8B-B14F-4D97-AF65-F5344CB8AC3E}">
        <p14:creationId xmlns:p14="http://schemas.microsoft.com/office/powerpoint/2010/main" val="359667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0122-D323-408E-A068-277685E6DFE8}"/>
              </a:ext>
            </a:extLst>
          </p:cNvPr>
          <p:cNvSpPr>
            <a:spLocks noGrp="1"/>
          </p:cNvSpPr>
          <p:nvPr>
            <p:ph type="title"/>
          </p:nvPr>
        </p:nvSpPr>
        <p:spPr/>
        <p:txBody>
          <a:bodyPr>
            <a:normAutofit/>
          </a:bodyPr>
          <a:lstStyle/>
          <a:p>
            <a:r>
              <a:rPr lang="en-US" dirty="0"/>
              <a:t>Why Random Forest?</a:t>
            </a:r>
          </a:p>
        </p:txBody>
      </p:sp>
      <p:sp>
        <p:nvSpPr>
          <p:cNvPr id="3" name="Content Placeholder 2">
            <a:extLst>
              <a:ext uri="{FF2B5EF4-FFF2-40B4-BE49-F238E27FC236}">
                <a16:creationId xmlns:a16="http://schemas.microsoft.com/office/drawing/2014/main" id="{3CA2B944-EC0F-4B8C-A889-C36148E99B49}"/>
              </a:ext>
            </a:extLst>
          </p:cNvPr>
          <p:cNvSpPr>
            <a:spLocks noGrp="1"/>
          </p:cNvSpPr>
          <p:nvPr>
            <p:ph idx="1"/>
          </p:nvPr>
        </p:nvSpPr>
        <p:spPr>
          <a:xfrm>
            <a:off x="1115568" y="2478024"/>
            <a:ext cx="10168128" cy="2208276"/>
          </a:xfrm>
        </p:spPr>
        <p:txBody>
          <a:bodyPr/>
          <a:lstStyle/>
          <a:p>
            <a:r>
              <a:rPr lang="en-US" sz="1800" dirty="0">
                <a:latin typeface="Times New Roman" panose="02020603050405020304" pitchFamily="18" charset="0"/>
                <a:ea typeface="Calibri" panose="020F0502020204030204" pitchFamily="34" charset="0"/>
                <a:cs typeface="Times New Roman" panose="02020603050405020304" pitchFamily="18" charset="0"/>
              </a:rPr>
              <a:t>When we want our model to be simple to interpret and to overfit – Decision Tree Classifier</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not concerned about interpretation but only for accurate prediction – Random Forest (Builds multiple trees and merge all of them to get stable prediction)</a:t>
            </a:r>
          </a:p>
          <a:p>
            <a:r>
              <a:rPr lang="en-US" sz="1800" dirty="0">
                <a:latin typeface="Times New Roman" panose="02020603050405020304" pitchFamily="18" charset="0"/>
                <a:ea typeface="Calibri" panose="020F0502020204030204" pitchFamily="34" charset="0"/>
                <a:cs typeface="Times New Roman" panose="02020603050405020304" pitchFamily="18" charset="0"/>
              </a:rPr>
              <a:t>Though Random Forest reduces variance and does not perform well on training dataset when compared to decision tree classifier, always wins in terms of accuracy when an unexpected test case given.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5" name="Rectangle 4">
            <a:extLst>
              <a:ext uri="{FF2B5EF4-FFF2-40B4-BE49-F238E27FC236}">
                <a16:creationId xmlns:a16="http://schemas.microsoft.com/office/drawing/2014/main" id="{0ED4D731-D28C-49F7-BC01-C9D8676E70EA}"/>
              </a:ext>
            </a:extLst>
          </p:cNvPr>
          <p:cNvSpPr/>
          <p:nvPr/>
        </p:nvSpPr>
        <p:spPr>
          <a:xfrm>
            <a:off x="1384300" y="4787900"/>
            <a:ext cx="9347200" cy="139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324F9-061C-48F7-B493-24A90C6EFFD4}"/>
              </a:ext>
            </a:extLst>
          </p:cNvPr>
          <p:cNvSpPr txBox="1"/>
          <p:nvPr/>
        </p:nvSpPr>
        <p:spPr>
          <a:xfrm>
            <a:off x="2070100" y="4974443"/>
            <a:ext cx="8445500" cy="923330"/>
          </a:xfrm>
          <a:prstGeom prst="rect">
            <a:avLst/>
          </a:prstGeom>
          <a:noFill/>
        </p:spPr>
        <p:txBody>
          <a:bodyPr wrap="square" rtlCol="0">
            <a:spAutoFit/>
          </a:bodyPr>
          <a:lstStyle/>
          <a:p>
            <a:r>
              <a:rPr lang="en-US" dirty="0"/>
              <a:t>In our case, Predicting real time bullying comments – Accuracy factor plays role.</a:t>
            </a:r>
          </a:p>
          <a:p>
            <a:endParaRPr lang="en-US" dirty="0"/>
          </a:p>
          <a:p>
            <a:r>
              <a:rPr lang="en-US" dirty="0"/>
              <a:t>That’s why we used Random Forest Algorithm for our model!!!</a:t>
            </a:r>
          </a:p>
        </p:txBody>
      </p:sp>
    </p:spTree>
    <p:extLst>
      <p:ext uri="{BB962C8B-B14F-4D97-AF65-F5344CB8AC3E}">
        <p14:creationId xmlns:p14="http://schemas.microsoft.com/office/powerpoint/2010/main" val="832890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DD7E7D-FB78-4891-A5E4-08C2DA3D2BC9}"/>
              </a:ext>
            </a:extLst>
          </p:cNvPr>
          <p:cNvPicPr>
            <a:picLocks noChangeAspect="1"/>
          </p:cNvPicPr>
          <p:nvPr/>
        </p:nvPicPr>
        <p:blipFill>
          <a:blip r:embed="rId2"/>
          <a:stretch>
            <a:fillRect/>
          </a:stretch>
        </p:blipFill>
        <p:spPr>
          <a:xfrm>
            <a:off x="2819400" y="2043112"/>
            <a:ext cx="5829300" cy="3164788"/>
          </a:xfrm>
          <a:prstGeom prst="rect">
            <a:avLst/>
          </a:prstGeom>
        </p:spPr>
      </p:pic>
    </p:spTree>
    <p:extLst>
      <p:ext uri="{BB962C8B-B14F-4D97-AF65-F5344CB8AC3E}">
        <p14:creationId xmlns:p14="http://schemas.microsoft.com/office/powerpoint/2010/main" val="329732936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7825E2C-A408-4F12-8C47-128A23823EAE}"/>
              </a:ext>
            </a:extLst>
          </p:cNvPr>
          <p:cNvPicPr/>
          <p:nvPr/>
        </p:nvPicPr>
        <p:blipFill rotWithShape="1">
          <a:blip r:embed="rId2"/>
          <a:srcRect t="6701" r="19231" b="18"/>
          <a:stretch/>
        </p:blipFill>
        <p:spPr bwMode="auto">
          <a:xfrm>
            <a:off x="5435600" y="1523682"/>
            <a:ext cx="7124700" cy="4215936"/>
          </a:xfrm>
          <a:prstGeom prst="rect">
            <a:avLst/>
          </a:prstGeom>
          <a:ln>
            <a:solidFill>
              <a:schemeClr val="tx1"/>
            </a:solidFill>
          </a:ln>
          <a:extLst>
            <a:ext uri="{53640926-AAD7-44D8-BBD7-CCE9431645EC}">
              <a14:shadowObscured xmlns:a14="http://schemas.microsoft.com/office/drawing/2010/main"/>
            </a:ext>
          </a:extLst>
        </p:spPr>
      </p:pic>
      <p:sp>
        <p:nvSpPr>
          <p:cNvPr id="3" name="Title 2">
            <a:extLst>
              <a:ext uri="{FF2B5EF4-FFF2-40B4-BE49-F238E27FC236}">
                <a16:creationId xmlns:a16="http://schemas.microsoft.com/office/drawing/2014/main" id="{D5EAB1BA-9C05-4E34-8955-DFB38C3EEFA9}"/>
              </a:ext>
            </a:extLst>
          </p:cNvPr>
          <p:cNvSpPr>
            <a:spLocks noGrp="1"/>
          </p:cNvSpPr>
          <p:nvPr>
            <p:ph type="title"/>
          </p:nvPr>
        </p:nvSpPr>
        <p:spPr/>
        <p:txBody>
          <a:bodyPr/>
          <a:lstStyle/>
          <a:p>
            <a:r>
              <a:rPr lang="en-US" dirty="0"/>
              <a:t>Validation</a:t>
            </a:r>
          </a:p>
        </p:txBody>
      </p:sp>
      <p:pic>
        <p:nvPicPr>
          <p:cNvPr id="6" name="Picture 5">
            <a:extLst>
              <a:ext uri="{FF2B5EF4-FFF2-40B4-BE49-F238E27FC236}">
                <a16:creationId xmlns:a16="http://schemas.microsoft.com/office/drawing/2014/main" id="{46E0F6FC-3C9C-4547-8165-7327240FC43A}"/>
              </a:ext>
            </a:extLst>
          </p:cNvPr>
          <p:cNvPicPr>
            <a:picLocks noChangeAspect="1"/>
          </p:cNvPicPr>
          <p:nvPr/>
        </p:nvPicPr>
        <p:blipFill>
          <a:blip r:embed="rId3"/>
          <a:stretch>
            <a:fillRect/>
          </a:stretch>
        </p:blipFill>
        <p:spPr>
          <a:xfrm>
            <a:off x="203200" y="1866900"/>
            <a:ext cx="4771189" cy="2108200"/>
          </a:xfrm>
          <a:prstGeom prst="rect">
            <a:avLst/>
          </a:prstGeom>
        </p:spPr>
      </p:pic>
    </p:spTree>
    <p:extLst>
      <p:ext uri="{BB962C8B-B14F-4D97-AF65-F5344CB8AC3E}">
        <p14:creationId xmlns:p14="http://schemas.microsoft.com/office/powerpoint/2010/main" val="165836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0C40B-1049-4CBD-8225-51F71C432B4C}"/>
              </a:ext>
            </a:extLst>
          </p:cNvPr>
          <p:cNvSpPr>
            <a:spLocks noGrp="1"/>
          </p:cNvSpPr>
          <p:nvPr>
            <p:ph type="title"/>
          </p:nvPr>
        </p:nvSpPr>
        <p:spPr/>
        <p:txBody>
          <a:bodyPr/>
          <a:lstStyle/>
          <a:p>
            <a:r>
              <a:rPr lang="en-US" dirty="0"/>
              <a:t>Deployment – Flask App</a:t>
            </a:r>
          </a:p>
        </p:txBody>
      </p:sp>
      <p:pic>
        <p:nvPicPr>
          <p:cNvPr id="4" name="Content Placeholder 3">
            <a:extLst>
              <a:ext uri="{FF2B5EF4-FFF2-40B4-BE49-F238E27FC236}">
                <a16:creationId xmlns:a16="http://schemas.microsoft.com/office/drawing/2014/main" id="{19B05030-A53A-4367-80B2-76BEADCA0FC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00146" y="1728216"/>
            <a:ext cx="8643783" cy="4977384"/>
          </a:xfrm>
          <a:prstGeom prst="rect">
            <a:avLst/>
          </a:prstGeom>
        </p:spPr>
      </p:pic>
    </p:spTree>
    <p:extLst>
      <p:ext uri="{BB962C8B-B14F-4D97-AF65-F5344CB8AC3E}">
        <p14:creationId xmlns:p14="http://schemas.microsoft.com/office/powerpoint/2010/main" val="17974080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707EF0-10B6-4367-98A4-23B8BA80EA85}"/>
              </a:ext>
            </a:extLst>
          </p:cNvPr>
          <p:cNvPicPr>
            <a:picLocks noGrp="1"/>
          </p:cNvPicPr>
          <p:nvPr>
            <p:ph idx="4294967295"/>
          </p:nvPr>
        </p:nvPicPr>
        <p:blipFill>
          <a:blip r:embed="rId2">
            <a:extLst>
              <a:ext uri="{28A0092B-C50C-407E-A947-70E740481C1C}">
                <a14:useLocalDpi xmlns:a14="http://schemas.microsoft.com/office/drawing/2010/main" val="0"/>
              </a:ext>
            </a:extLst>
          </a:blip>
          <a:stretch>
            <a:fillRect/>
          </a:stretch>
        </p:blipFill>
        <p:spPr>
          <a:xfrm>
            <a:off x="330200" y="52388"/>
            <a:ext cx="8509000" cy="4837664"/>
          </a:xfrm>
          <a:prstGeom prst="rect">
            <a:avLst/>
          </a:prstGeom>
        </p:spPr>
      </p:pic>
      <p:pic>
        <p:nvPicPr>
          <p:cNvPr id="5" name="Picture 4">
            <a:extLst>
              <a:ext uri="{FF2B5EF4-FFF2-40B4-BE49-F238E27FC236}">
                <a16:creationId xmlns:a16="http://schemas.microsoft.com/office/drawing/2014/main" id="{407CE0D1-3340-4D31-9681-4DA39838250C}"/>
              </a:ext>
            </a:extLst>
          </p:cNvPr>
          <p:cNvPicPr/>
          <p:nvPr/>
        </p:nvPicPr>
        <p:blipFill>
          <a:blip r:embed="rId3">
            <a:extLst>
              <a:ext uri="{28A0092B-C50C-407E-A947-70E740481C1C}">
                <a14:useLocalDpi xmlns:a14="http://schemas.microsoft.com/office/drawing/2010/main" val="0"/>
              </a:ext>
            </a:extLst>
          </a:blip>
          <a:stretch>
            <a:fillRect/>
          </a:stretch>
        </p:blipFill>
        <p:spPr>
          <a:xfrm>
            <a:off x="6347792" y="2663135"/>
            <a:ext cx="6197600" cy="4014470"/>
          </a:xfrm>
          <a:prstGeom prst="rect">
            <a:avLst/>
          </a:prstGeom>
        </p:spPr>
      </p:pic>
    </p:spTree>
    <p:extLst>
      <p:ext uri="{BB962C8B-B14F-4D97-AF65-F5344CB8AC3E}">
        <p14:creationId xmlns:p14="http://schemas.microsoft.com/office/powerpoint/2010/main" val="2267511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94CD66-0CAD-4F74-B3B3-5BDC69B8019E}"/>
              </a:ext>
            </a:extLst>
          </p:cNvPr>
          <p:cNvPicPr/>
          <p:nvPr/>
        </p:nvPicPr>
        <p:blipFill>
          <a:blip r:embed="rId2">
            <a:extLst>
              <a:ext uri="{28A0092B-C50C-407E-A947-70E740481C1C}">
                <a14:useLocalDpi xmlns:a14="http://schemas.microsoft.com/office/drawing/2010/main" val="0"/>
              </a:ext>
            </a:extLst>
          </a:blip>
          <a:stretch>
            <a:fillRect/>
          </a:stretch>
        </p:blipFill>
        <p:spPr>
          <a:xfrm>
            <a:off x="152400" y="82550"/>
            <a:ext cx="6896100" cy="3613150"/>
          </a:xfrm>
          <a:prstGeom prst="rect">
            <a:avLst/>
          </a:prstGeom>
        </p:spPr>
      </p:pic>
      <p:pic>
        <p:nvPicPr>
          <p:cNvPr id="3" name="Picture 2">
            <a:extLst>
              <a:ext uri="{FF2B5EF4-FFF2-40B4-BE49-F238E27FC236}">
                <a16:creationId xmlns:a16="http://schemas.microsoft.com/office/drawing/2014/main" id="{57FA19C3-AD26-4154-9C71-8B8F8BCC7348}"/>
              </a:ext>
            </a:extLst>
          </p:cNvPr>
          <p:cNvPicPr/>
          <p:nvPr/>
        </p:nvPicPr>
        <p:blipFill>
          <a:blip r:embed="rId3">
            <a:extLst>
              <a:ext uri="{28A0092B-C50C-407E-A947-70E740481C1C}">
                <a14:useLocalDpi xmlns:a14="http://schemas.microsoft.com/office/drawing/2010/main" val="0"/>
              </a:ext>
            </a:extLst>
          </a:blip>
          <a:stretch>
            <a:fillRect/>
          </a:stretch>
        </p:blipFill>
        <p:spPr>
          <a:xfrm>
            <a:off x="5765800" y="2679700"/>
            <a:ext cx="7493000" cy="3728085"/>
          </a:xfrm>
          <a:prstGeom prst="rect">
            <a:avLst/>
          </a:prstGeom>
        </p:spPr>
      </p:pic>
    </p:spTree>
    <p:extLst>
      <p:ext uri="{BB962C8B-B14F-4D97-AF65-F5344CB8AC3E}">
        <p14:creationId xmlns:p14="http://schemas.microsoft.com/office/powerpoint/2010/main" val="545152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F642B-838F-4242-AD9B-44363291E3E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89EABBE-0563-4F0F-82E7-4CAEBB7F88A4}"/>
              </a:ext>
            </a:extLst>
          </p:cNvPr>
          <p:cNvSpPr>
            <a:spLocks noGrp="1"/>
          </p:cNvSpPr>
          <p:nvPr>
            <p:ph idx="1"/>
          </p:nvPr>
        </p:nvSpPr>
        <p:spPr/>
        <p:txBody>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very important to think before posting a comment over another’s feed because that can affect the person mentally. It is better to have a look over the comments that we post by using the web apps that depict the probability of the comment being abusive.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Even when we come across suspicious bully comments, it is better to paste them into the web app and find the prediction. Relatively report the account along with the proof of prediction from web app to the officials like </a:t>
            </a:r>
            <a:r>
              <a:rPr lang="en-US" sz="1800" dirty="0" err="1">
                <a:effectLst/>
                <a:latin typeface="Times New Roman" panose="02020603050405020304" pitchFamily="18" charset="0"/>
                <a:ea typeface="Calibri" panose="020F0502020204030204" pitchFamily="34" charset="0"/>
              </a:rPr>
              <a:t>CyberB.A.A.P</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present proposed model in this paper is trained by the Random Forest Algorithm with attained 94.32% accuracy and run behind the Flask app. The Web-App proposed is user friendly and easy for the user to make use of it and make decisions.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0919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CB30-D6B9-46DF-A106-D7E39AF60EE6}"/>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EA1B3014-D174-4733-810A-FE6AA5D5AC94}"/>
              </a:ext>
            </a:extLst>
          </p:cNvPr>
          <p:cNvSpPr>
            <a:spLocks noGrp="1"/>
          </p:cNvSpPr>
          <p:nvPr>
            <p:ph idx="1"/>
          </p:nvPr>
        </p:nvSpPr>
        <p:spPr>
          <a:xfrm>
            <a:off x="673100" y="2171700"/>
            <a:ext cx="10985500" cy="4000500"/>
          </a:xfrm>
        </p:spPr>
        <p:txBody>
          <a:bodyPr/>
          <a:lstStyle/>
          <a:p>
            <a:r>
              <a:rPr lang="en-US" sz="1800" dirty="0">
                <a:effectLst/>
                <a:latin typeface="Times New Roman" panose="02020603050405020304" pitchFamily="18" charset="0"/>
                <a:ea typeface="Calibri" panose="020F0502020204030204" pitchFamily="34" charset="0"/>
              </a:rPr>
              <a:t>In a recent study on cyberbullying detection, gender-specific features were used and users are categorized into male and female groups. It is limited only to gender features. In another </a:t>
            </a:r>
            <a:r>
              <a:rPr lang="en-US" sz="1800" dirty="0">
                <a:effectLst/>
                <a:latin typeface="Times New Roman" panose="02020603050405020304" pitchFamily="18" charset="0"/>
                <a:ea typeface="Times New Roman" panose="02020603050405020304" pitchFamily="18" charset="0"/>
              </a:rPr>
              <a:t>study,</a:t>
            </a:r>
            <a:r>
              <a:rPr lang="en-US" sz="1800" dirty="0">
                <a:effectLst/>
                <a:latin typeface="Times New Roman" panose="02020603050405020304" pitchFamily="18" charset="0"/>
                <a:ea typeface="Calibri" panose="020F0502020204030204" pitchFamily="34" charset="0"/>
              </a:rPr>
              <a:t> NUM and NORM features were devised by assigning a severity level to the bad words list (nosewaring.com).</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showed only 58.5% accuracy, which is very less accurate.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using a bag-of-words approach examined a baseline text mining system and improved but </a:t>
            </a:r>
            <a:r>
              <a:rPr lang="en-US" sz="1800" dirty="0">
                <a:latin typeface="Times New Roman" panose="02020603050405020304" pitchFamily="18" charset="0"/>
                <a:ea typeface="Calibri" panose="020F0502020204030204" pitchFamily="34" charset="0"/>
                <a:cs typeface="Times New Roman" panose="02020603050405020304" pitchFamily="18" charset="0"/>
              </a:rPr>
              <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ven with those models, a vector machine learner produces a recall level of 61.9%. </a:t>
            </a:r>
          </a:p>
          <a:p>
            <a:r>
              <a:rPr lang="en-US" sz="1800" dirty="0">
                <a:latin typeface="Times New Roman" panose="02020603050405020304" pitchFamily="18" charset="0"/>
                <a:ea typeface="Calibri" panose="020F0502020204030204" pitchFamily="34" charset="0"/>
                <a:cs typeface="Times New Roman" panose="02020603050405020304" pitchFamily="18" charset="0"/>
              </a:rPr>
              <a:t>Thus, main problem is </a:t>
            </a:r>
            <a:r>
              <a:rPr lang="en-US" sz="1800" b="1" dirty="0">
                <a:latin typeface="Times New Roman" panose="02020603050405020304" pitchFamily="18" charset="0"/>
                <a:ea typeface="Calibri" panose="020F0502020204030204" pitchFamily="34" charset="0"/>
                <a:cs typeface="Times New Roman" panose="02020603050405020304" pitchFamily="18" charset="0"/>
              </a:rPr>
              <a:t>less accuracy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151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88D5-28F7-4C2F-91C2-94475CC926B8}"/>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8CDD7BE1-A546-47FC-8B36-4EA43CD95C4E}"/>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further enhancements can be done by creating the extensions or plugin of the Web-App or model to the social media whereby automatic detection of comment as bullying displays as a warning while the person is typing and even resist that person from posting that comment. </a:t>
            </a: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increase the performance of model by exposing it to the huge real time datasets and make it learn from its experiencing even. </a:t>
            </a:r>
          </a:p>
          <a:p>
            <a:pPr marL="0" indent="0">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3728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13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77" name="Rectangle 13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8" name="Rectangle 1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79" name="Rectangle 140">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9" descr="Graphical user interface, application&#10;&#10;Description automatically generated">
            <a:extLst>
              <a:ext uri="{FF2B5EF4-FFF2-40B4-BE49-F238E27FC236}">
                <a16:creationId xmlns:a16="http://schemas.microsoft.com/office/drawing/2014/main" id="{150922F3-6946-4233-A973-A71740B334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51" r="15849"/>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Rectangle 142">
            <a:extLst>
              <a:ext uri="{FF2B5EF4-FFF2-40B4-BE49-F238E27FC236}">
                <a16:creationId xmlns:a16="http://schemas.microsoft.com/office/drawing/2014/main" id="{4F981527-1C7E-4847-B180-945BFB1A8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F5E2B8-2784-4BD4-8F39-8692F663CBB8}"/>
              </a:ext>
            </a:extLst>
          </p:cNvPr>
          <p:cNvSpPr txBox="1"/>
          <p:nvPr/>
        </p:nvSpPr>
        <p:spPr>
          <a:xfrm>
            <a:off x="8519872" y="965581"/>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highlight>
                  <a:srgbClr val="FFFF00"/>
                </a:highlight>
                <a:latin typeface="+mj-lt"/>
                <a:ea typeface="+mj-ea"/>
                <a:cs typeface="+mj-cs"/>
              </a:rPr>
              <a:t>THANK YOU!</a:t>
            </a:r>
          </a:p>
        </p:txBody>
      </p:sp>
      <p:sp>
        <p:nvSpPr>
          <p:cNvPr id="3081" name="Rectangle 14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6941FE3-067E-4C53-B022-E44DC50A3485}"/>
              </a:ext>
            </a:extLst>
          </p:cNvPr>
          <p:cNvSpPr txBox="1"/>
          <p:nvPr/>
        </p:nvSpPr>
        <p:spPr>
          <a:xfrm>
            <a:off x="7580243" y="2718054"/>
            <a:ext cx="4229133" cy="2343721"/>
          </a:xfrm>
          <a:prstGeom prst="rect">
            <a:avLst/>
          </a:prstGeom>
        </p:spPr>
        <p:txBody>
          <a:bodyPr vert="horz" lIns="91440" tIns="45720" rIns="91440" bIns="45720" rtlCol="0" anchor="t">
            <a:normAutofit fontScale="92500"/>
          </a:bodyPr>
          <a:lstStyle/>
          <a:p>
            <a:pPr>
              <a:lnSpc>
                <a:spcPct val="110000"/>
              </a:lnSpc>
              <a:spcAft>
                <a:spcPts val="600"/>
              </a:spcAft>
            </a:pPr>
            <a:r>
              <a:rPr lang="en-US" sz="1700" dirty="0">
                <a:effectLst/>
              </a:rPr>
              <a:t>Thus, at last, we would say that we should be very conscious of social media and report the accounts that try harassing people and beware of trolling as well as have a check on comments that you post.</a:t>
            </a:r>
          </a:p>
          <a:p>
            <a:pPr>
              <a:lnSpc>
                <a:spcPct val="110000"/>
              </a:lnSpc>
              <a:spcAft>
                <a:spcPts val="600"/>
              </a:spcAft>
            </a:pPr>
            <a:r>
              <a:rPr lang="en-US" sz="1700" b="1" i="1" dirty="0">
                <a:effectLst/>
              </a:rPr>
              <a:t>Let’s use the boons of social media without diverting towards the dark side!</a:t>
            </a:r>
          </a:p>
          <a:p>
            <a:pPr>
              <a:lnSpc>
                <a:spcPct val="110000"/>
              </a:lnSpc>
              <a:spcAft>
                <a:spcPts val="600"/>
              </a:spcAft>
            </a:pPr>
            <a:endParaRPr lang="en-US" sz="1700" b="1" i="1" dirty="0"/>
          </a:p>
          <a:p>
            <a:pPr>
              <a:lnSpc>
                <a:spcPct val="110000"/>
              </a:lnSpc>
              <a:spcAft>
                <a:spcPts val="600"/>
              </a:spcAft>
            </a:pPr>
            <a:endParaRPr lang="en-US" sz="1700" b="1" i="1" dirty="0">
              <a:effectLst/>
            </a:endParaRPr>
          </a:p>
          <a:p>
            <a:pPr indent="-228600">
              <a:lnSpc>
                <a:spcPct val="110000"/>
              </a:lnSpc>
              <a:spcAft>
                <a:spcPts val="600"/>
              </a:spcAft>
              <a:buFont typeface="Arial" panose="020B0604020202020204" pitchFamily="34" charset="0"/>
              <a:buChar char="•"/>
            </a:pPr>
            <a:endParaRPr lang="en-US" sz="1700" dirty="0"/>
          </a:p>
        </p:txBody>
      </p:sp>
      <p:sp>
        <p:nvSpPr>
          <p:cNvPr id="2" name="TextBox 1">
            <a:extLst>
              <a:ext uri="{FF2B5EF4-FFF2-40B4-BE49-F238E27FC236}">
                <a16:creationId xmlns:a16="http://schemas.microsoft.com/office/drawing/2014/main" id="{306A8D2E-FBA5-4BF3-A0E7-BA4DDBD8173F}"/>
              </a:ext>
            </a:extLst>
          </p:cNvPr>
          <p:cNvSpPr txBox="1"/>
          <p:nvPr/>
        </p:nvSpPr>
        <p:spPr>
          <a:xfrm>
            <a:off x="7580243" y="5540120"/>
            <a:ext cx="4598504" cy="1477328"/>
          </a:xfrm>
          <a:prstGeom prst="rect">
            <a:avLst/>
          </a:prstGeom>
          <a:noFill/>
        </p:spPr>
        <p:txBody>
          <a:bodyPr wrap="square" rtlCol="0">
            <a:spAutoFit/>
          </a:bodyPr>
          <a:lstStyle/>
          <a:p>
            <a:r>
              <a:rPr lang="en-US" dirty="0"/>
              <a:t>Google Colab Link: </a:t>
            </a:r>
            <a:r>
              <a:rPr lang="en-US" dirty="0">
                <a:hlinkClick r:id="rId3"/>
              </a:rPr>
              <a:t>https://colab.research.google.com/drive/1hNuG30k4ToHT5zcflib2w0cYSKDTVDVC#scrollTo=67Y--L6dG7ZD</a:t>
            </a:r>
            <a:endParaRPr lang="en-US" dirty="0"/>
          </a:p>
          <a:p>
            <a:endParaRPr lang="en-US" dirty="0"/>
          </a:p>
        </p:txBody>
      </p:sp>
    </p:spTree>
    <p:extLst>
      <p:ext uri="{BB962C8B-B14F-4D97-AF65-F5344CB8AC3E}">
        <p14:creationId xmlns:p14="http://schemas.microsoft.com/office/powerpoint/2010/main" val="292065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601C-31A0-481C-8876-98B37DB1A011}"/>
              </a:ext>
            </a:extLst>
          </p:cNvPr>
          <p:cNvSpPr>
            <a:spLocks noGrp="1"/>
          </p:cNvSpPr>
          <p:nvPr>
            <p:ph type="title"/>
          </p:nvPr>
        </p:nvSpPr>
        <p:spPr/>
        <p:txBody>
          <a:bodyPr/>
          <a:lstStyle/>
          <a:p>
            <a:r>
              <a:rPr lang="en-US" dirty="0"/>
              <a:t>PROPOSED MODEL</a:t>
            </a:r>
          </a:p>
        </p:txBody>
      </p:sp>
      <p:sp>
        <p:nvSpPr>
          <p:cNvPr id="3" name="Content Placeholder 2">
            <a:extLst>
              <a:ext uri="{FF2B5EF4-FFF2-40B4-BE49-F238E27FC236}">
                <a16:creationId xmlns:a16="http://schemas.microsoft.com/office/drawing/2014/main" id="{0E59EFBD-2242-4A8F-8EDE-C58E2EA7C30A}"/>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rPr>
              <a:t>The proposed system involves the application of ML models with the support </a:t>
            </a:r>
            <a:r>
              <a:rPr lang="en-US" sz="1800" b="1" dirty="0">
                <a:effectLst/>
                <a:latin typeface="Times New Roman" panose="02020603050405020304" pitchFamily="18" charset="0"/>
                <a:ea typeface="Calibri" panose="020F0502020204030204" pitchFamily="34" charset="0"/>
              </a:rPr>
              <a:t>of NLTK (Natural Language Tool Kit) </a:t>
            </a:r>
            <a:r>
              <a:rPr lang="en-US" sz="1800" dirty="0">
                <a:effectLst/>
                <a:latin typeface="Times New Roman" panose="02020603050405020304" pitchFamily="18" charset="0"/>
                <a:ea typeface="Calibri" panose="020F0502020204030204" pitchFamily="34" charset="0"/>
              </a:rPr>
              <a:t>which runs in the backend and classifies the comments and the bullying probability rate. </a:t>
            </a:r>
          </a:p>
          <a:p>
            <a:pPr marL="0" indent="0">
              <a:buNone/>
            </a:pPr>
            <a:r>
              <a:rPr lang="en-US" sz="1800" dirty="0">
                <a:effectLst/>
                <a:latin typeface="Times New Roman" panose="02020603050405020304" pitchFamily="18" charset="0"/>
                <a:ea typeface="Calibri" panose="020F0502020204030204" pitchFamily="34" charset="0"/>
              </a:rPr>
              <a:t>We applied different algorithms over our model like Linear Regression, Decision Tree Classifier, Naïve Bayes, KNN, Random Forest and analyzed the best accuracy of about </a:t>
            </a:r>
            <a:r>
              <a:rPr lang="en-US" sz="1800" b="1" dirty="0">
                <a:effectLst/>
                <a:latin typeface="Times New Roman" panose="02020603050405020304" pitchFamily="18" charset="0"/>
                <a:ea typeface="Calibri" panose="020F0502020204030204" pitchFamily="34" charset="0"/>
              </a:rPr>
              <a:t>94.36%</a:t>
            </a:r>
            <a:r>
              <a:rPr lang="en-US" sz="1800" dirty="0">
                <a:effectLst/>
                <a:latin typeface="Times New Roman" panose="02020603050405020304" pitchFamily="18" charset="0"/>
                <a:ea typeface="Calibri" panose="020F0502020204030204" pitchFamily="34" charset="0"/>
              </a:rPr>
              <a:t> with the </a:t>
            </a:r>
            <a:r>
              <a:rPr lang="en-US" sz="1800" b="1" dirty="0">
                <a:effectLst/>
                <a:latin typeface="Times New Roman" panose="02020603050405020304" pitchFamily="18" charset="0"/>
                <a:ea typeface="Calibri" panose="020F0502020204030204" pitchFamily="34" charset="0"/>
              </a:rPr>
              <a:t>Random Forest Algorithm</a:t>
            </a:r>
            <a:r>
              <a:rPr lang="en-US" sz="1800" dirty="0">
                <a:effectLst/>
                <a:latin typeface="Times New Roman" panose="02020603050405020304" pitchFamily="18" charset="0"/>
                <a:ea typeface="Calibri" panose="020F0502020204030204" pitchFamily="34" charset="0"/>
              </a:rPr>
              <a:t>. Thus, we got good accuracy in our case when compared to the existing model. </a:t>
            </a:r>
            <a:endParaRPr lang="en-US" dirty="0"/>
          </a:p>
        </p:txBody>
      </p:sp>
    </p:spTree>
    <p:extLst>
      <p:ext uri="{BB962C8B-B14F-4D97-AF65-F5344CB8AC3E}">
        <p14:creationId xmlns:p14="http://schemas.microsoft.com/office/powerpoint/2010/main" val="256824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7888-8076-4C1E-8C08-458709C61265}"/>
              </a:ext>
            </a:extLst>
          </p:cNvPr>
          <p:cNvSpPr>
            <a:spLocks noGrp="1"/>
          </p:cNvSpPr>
          <p:nvPr>
            <p:ph type="title"/>
          </p:nvPr>
        </p:nvSpPr>
        <p:spPr/>
        <p:txBody>
          <a:bodyPr/>
          <a:lstStyle/>
          <a:p>
            <a:r>
              <a:rPr lang="en-US" dirty="0"/>
              <a:t>PROPOSED MODEL IN DETAIL</a:t>
            </a:r>
          </a:p>
        </p:txBody>
      </p:sp>
      <p:pic>
        <p:nvPicPr>
          <p:cNvPr id="4" name="Content Placeholder 3">
            <a:extLst>
              <a:ext uri="{FF2B5EF4-FFF2-40B4-BE49-F238E27FC236}">
                <a16:creationId xmlns:a16="http://schemas.microsoft.com/office/drawing/2014/main" id="{E1BD9518-E5E1-4DF2-868F-EEB7B69BDF7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71650" y="2222500"/>
            <a:ext cx="8648700" cy="4432300"/>
          </a:xfrm>
          <a:prstGeom prst="rect">
            <a:avLst/>
          </a:prstGeom>
          <a:ln>
            <a:solidFill>
              <a:schemeClr val="accent2">
                <a:lumMod val="50000"/>
              </a:schemeClr>
            </a:solidFill>
          </a:ln>
        </p:spPr>
      </p:pic>
    </p:spTree>
    <p:extLst>
      <p:ext uri="{BB962C8B-B14F-4D97-AF65-F5344CB8AC3E}">
        <p14:creationId xmlns:p14="http://schemas.microsoft.com/office/powerpoint/2010/main" val="3916486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A3F744-273F-447A-AC30-0DA9615EA922}"/>
              </a:ext>
            </a:extLst>
          </p:cNvPr>
          <p:cNvSpPr>
            <a:spLocks noGrp="1"/>
          </p:cNvSpPr>
          <p:nvPr>
            <p:ph type="title"/>
          </p:nvPr>
        </p:nvSpPr>
        <p:spPr>
          <a:xfrm>
            <a:off x="901690" y="405575"/>
            <a:ext cx="8470910" cy="1371600"/>
          </a:xfrm>
        </p:spPr>
        <p:txBody>
          <a:bodyPr vert="horz" lIns="91440" tIns="45720" rIns="91440" bIns="45720" rtlCol="0" anchor="ctr">
            <a:normAutofit/>
          </a:bodyPr>
          <a:lstStyle/>
          <a:p>
            <a:r>
              <a:rPr lang="en-US" dirty="0"/>
              <a:t>MODEL  IMPLEMENTATION</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89C840F0-3591-42E2-9E01-BB95CC7745D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2740" y="2086081"/>
            <a:ext cx="8902097" cy="4206240"/>
          </a:xfrm>
          <a:prstGeom prst="rect">
            <a:avLst/>
          </a:prstGeom>
          <a:ln>
            <a:solidFill>
              <a:schemeClr val="tx2"/>
            </a:solidFill>
          </a:ln>
        </p:spPr>
      </p:pic>
    </p:spTree>
    <p:extLst>
      <p:ext uri="{BB962C8B-B14F-4D97-AF65-F5344CB8AC3E}">
        <p14:creationId xmlns:p14="http://schemas.microsoft.com/office/powerpoint/2010/main" val="244833242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135F-CAB8-43A6-B4DF-169402D7B115}"/>
              </a:ext>
            </a:extLst>
          </p:cNvPr>
          <p:cNvSpPr>
            <a:spLocks noGrp="1"/>
          </p:cNvSpPr>
          <p:nvPr>
            <p:ph type="title"/>
          </p:nvPr>
        </p:nvSpPr>
        <p:spPr/>
        <p:txBody>
          <a:bodyPr/>
          <a:lstStyle/>
          <a:p>
            <a:r>
              <a:rPr lang="en-US" dirty="0"/>
              <a:t>DATASET - VISUALIZATION</a:t>
            </a:r>
          </a:p>
        </p:txBody>
      </p:sp>
      <p:pic>
        <p:nvPicPr>
          <p:cNvPr id="4" name="Content Placeholder 4">
            <a:extLst>
              <a:ext uri="{FF2B5EF4-FFF2-40B4-BE49-F238E27FC236}">
                <a16:creationId xmlns:a16="http://schemas.microsoft.com/office/drawing/2014/main" id="{84D7D749-8720-4316-8B1E-830DA92BBBC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96080" y="3566160"/>
            <a:ext cx="6172200" cy="2743200"/>
          </a:xfrm>
          <a:prstGeom prst="rect">
            <a:avLst/>
          </a:prstGeom>
          <a:ln>
            <a:solidFill>
              <a:schemeClr val="tx1"/>
            </a:solidFill>
          </a:ln>
        </p:spPr>
      </p:pic>
      <p:pic>
        <p:nvPicPr>
          <p:cNvPr id="5" name="Picture 4">
            <a:extLst>
              <a:ext uri="{FF2B5EF4-FFF2-40B4-BE49-F238E27FC236}">
                <a16:creationId xmlns:a16="http://schemas.microsoft.com/office/drawing/2014/main" id="{CD837789-88FB-4C29-BFD4-23149BB613CF}"/>
              </a:ext>
            </a:extLst>
          </p:cNvPr>
          <p:cNvPicPr/>
          <p:nvPr/>
        </p:nvPicPr>
        <p:blipFill>
          <a:blip r:embed="rId3">
            <a:extLst>
              <a:ext uri="{28A0092B-C50C-407E-A947-70E740481C1C}">
                <a14:useLocalDpi xmlns:a14="http://schemas.microsoft.com/office/drawing/2010/main" val="0"/>
              </a:ext>
            </a:extLst>
          </a:blip>
          <a:stretch>
            <a:fillRect/>
          </a:stretch>
        </p:blipFill>
        <p:spPr>
          <a:xfrm>
            <a:off x="6718300" y="2616200"/>
            <a:ext cx="5346700" cy="3911599"/>
          </a:xfrm>
          <a:prstGeom prst="rect">
            <a:avLst/>
          </a:prstGeom>
          <a:ln>
            <a:solidFill>
              <a:schemeClr val="tx1"/>
            </a:solidFill>
          </a:ln>
        </p:spPr>
      </p:pic>
      <p:sp>
        <p:nvSpPr>
          <p:cNvPr id="6" name="TextBox 5">
            <a:extLst>
              <a:ext uri="{FF2B5EF4-FFF2-40B4-BE49-F238E27FC236}">
                <a16:creationId xmlns:a16="http://schemas.microsoft.com/office/drawing/2014/main" id="{9B6F99FA-032F-4DD6-B4B9-DD279A43347B}"/>
              </a:ext>
            </a:extLst>
          </p:cNvPr>
          <p:cNvSpPr txBox="1"/>
          <p:nvPr/>
        </p:nvSpPr>
        <p:spPr>
          <a:xfrm>
            <a:off x="0" y="2082669"/>
            <a:ext cx="6322219" cy="1346331"/>
          </a:xfrm>
          <a:prstGeom prst="rect">
            <a:avLst/>
          </a:prstGeom>
          <a:noFill/>
        </p:spPr>
        <p:txBody>
          <a:bodyPr wrap="square" rtlCol="0">
            <a:spAutoFit/>
          </a:bodyPr>
          <a:lstStyle/>
          <a:p>
            <a:pPr marL="45720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specific dataset used which has tweets labeled as a bully or not for the prevention of trolls over social media like Twitter. It was hosted on Kaggle in JSON format.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shape of the dataset is  (20001,3)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FC3A39-A353-4E72-AE10-B31595D1CD17}"/>
              </a:ext>
            </a:extLst>
          </p:cNvPr>
          <p:cNvSpPr txBox="1"/>
          <p:nvPr/>
        </p:nvSpPr>
        <p:spPr>
          <a:xfrm>
            <a:off x="6718300" y="1930400"/>
            <a:ext cx="5156200" cy="923330"/>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Visualization of frequent words in comments (dataset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column:content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4272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B87AA7-1F69-4B00-B124-E3D54A4447D2}"/>
              </a:ext>
            </a:extLst>
          </p:cNvPr>
          <p:cNvPicPr>
            <a:picLocks noChangeAspect="1"/>
          </p:cNvPicPr>
          <p:nvPr/>
        </p:nvPicPr>
        <p:blipFill>
          <a:blip r:embed="rId2"/>
          <a:stretch>
            <a:fillRect/>
          </a:stretch>
        </p:blipFill>
        <p:spPr>
          <a:xfrm>
            <a:off x="2881312" y="1704975"/>
            <a:ext cx="6429375" cy="3448050"/>
          </a:xfrm>
          <a:prstGeom prst="rect">
            <a:avLst/>
          </a:prstGeom>
        </p:spPr>
      </p:pic>
    </p:spTree>
    <p:extLst>
      <p:ext uri="{BB962C8B-B14F-4D97-AF65-F5344CB8AC3E}">
        <p14:creationId xmlns:p14="http://schemas.microsoft.com/office/powerpoint/2010/main" val="7696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7C76-6B7C-4318-999D-969FC77ED4BA}"/>
              </a:ext>
            </a:extLst>
          </p:cNvPr>
          <p:cNvSpPr>
            <a:spLocks noGrp="1"/>
          </p:cNvSpPr>
          <p:nvPr>
            <p:ph type="title"/>
          </p:nvPr>
        </p:nvSpPr>
        <p:spPr/>
        <p:txBody>
          <a:bodyPr/>
          <a:lstStyle/>
          <a:p>
            <a:r>
              <a:rPr lang="en-US"/>
              <a:t>DATA PREPROCESSING</a:t>
            </a:r>
            <a:endParaRPr lang="en-US" dirty="0"/>
          </a:p>
        </p:txBody>
      </p:sp>
      <p:pic>
        <p:nvPicPr>
          <p:cNvPr id="4" name="Content Placeholder 4">
            <a:extLst>
              <a:ext uri="{FF2B5EF4-FFF2-40B4-BE49-F238E27FC236}">
                <a16:creationId xmlns:a16="http://schemas.microsoft.com/office/drawing/2014/main" id="{6A487ADF-544A-4594-BC16-76FDA0AD21BF}"/>
              </a:ext>
            </a:extLst>
          </p:cNvPr>
          <p:cNvPicPr>
            <a:picLocks noGrp="1"/>
          </p:cNvPicPr>
          <p:nvPr>
            <p:ph idx="1"/>
          </p:nvPr>
        </p:nvPicPr>
        <p:blipFill rotWithShape="1">
          <a:blip r:embed="rId2"/>
          <a:srcRect t="-1" r="12020" b="1538"/>
          <a:stretch/>
        </p:blipFill>
        <p:spPr bwMode="auto">
          <a:xfrm>
            <a:off x="559413" y="2249488"/>
            <a:ext cx="5185136" cy="3694112"/>
          </a:xfrm>
          <a:prstGeom prst="rect">
            <a:avLst/>
          </a:prstGeom>
          <a:ln>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330F3F7-14AF-49A0-8EDB-7CC76CE86B53}"/>
              </a:ext>
            </a:extLst>
          </p:cNvPr>
          <p:cNvPicPr/>
          <p:nvPr/>
        </p:nvPicPr>
        <p:blipFill rotWithShape="1">
          <a:blip r:embed="rId3">
            <a:extLst>
              <a:ext uri="{28A0092B-C50C-407E-A947-70E740481C1C}">
                <a14:useLocalDpi xmlns:a14="http://schemas.microsoft.com/office/drawing/2010/main" val="0"/>
              </a:ext>
            </a:extLst>
          </a:blip>
          <a:srcRect l="5930" t="1" r="34918" b="2142"/>
          <a:stretch/>
        </p:blipFill>
        <p:spPr bwMode="auto">
          <a:xfrm>
            <a:off x="7133253" y="2415857"/>
            <a:ext cx="3788747" cy="3527743"/>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956721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1446</Words>
  <Application>Microsoft Office PowerPoint</Application>
  <PresentationFormat>Widescreen</PresentationFormat>
  <Paragraphs>101</Paragraphs>
  <Slides>31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Arial</vt:lpstr>
      <vt:lpstr>Avenir Next LT Pro</vt:lpstr>
      <vt:lpstr>Calibri</vt:lpstr>
      <vt:lpstr>charter</vt:lpstr>
      <vt:lpstr>Courier New</vt:lpstr>
      <vt:lpstr>geomanistregular</vt:lpstr>
      <vt:lpstr>noto sans</vt:lpstr>
      <vt:lpstr>Source Sans Pro</vt:lpstr>
      <vt:lpstr>Symbol</vt:lpstr>
      <vt:lpstr>Times New Roman</vt:lpstr>
      <vt:lpstr>AccentBoxVTI</vt:lpstr>
      <vt:lpstr>“DETECT AND REPORT ONLINE BULLYING” </vt:lpstr>
      <vt:lpstr>PROBLEM &amp; NEED STATEMENT</vt:lpstr>
      <vt:lpstr>EXISTING SYSTEM</vt:lpstr>
      <vt:lpstr>PROPOSED MODEL</vt:lpstr>
      <vt:lpstr>PROPOSED MODEL IN DETAIL</vt:lpstr>
      <vt:lpstr>MODEL  IMPLEMENTATION</vt:lpstr>
      <vt:lpstr>DATASET - VISUALIZATION</vt:lpstr>
      <vt:lpstr>PowerPoint Presentation</vt:lpstr>
      <vt:lpstr>DATA PREPROCESSING</vt:lpstr>
      <vt:lpstr>Let’s now check whether there are Nan values</vt:lpstr>
      <vt:lpstr>PowerPoint Presentation</vt:lpstr>
      <vt:lpstr>Splitting the data (Training and testing set)</vt:lpstr>
      <vt:lpstr>PowerPoint Presentation</vt:lpstr>
      <vt:lpstr>Steps for Data cleaning using NLP</vt:lpstr>
      <vt:lpstr>STEPS FOR TEXTUAL DATA CLEANING USING NLP </vt:lpstr>
      <vt:lpstr>PowerPoint Presentation</vt:lpstr>
      <vt:lpstr>Feature extraction techniques from text used</vt:lpstr>
      <vt:lpstr>TF-IDF stands for Term Frequency-Inverse Document Frequency</vt:lpstr>
      <vt:lpstr>PowerPoint Presentation</vt:lpstr>
      <vt:lpstr>Flow</vt:lpstr>
      <vt:lpstr>Algorithms - Scores Obtained</vt:lpstr>
      <vt:lpstr>Analysis – Evaluation Metrics</vt:lpstr>
      <vt:lpstr>Why Random Forest?</vt:lpstr>
      <vt:lpstr>PowerPoint Presentation</vt:lpstr>
      <vt:lpstr>Validation</vt:lpstr>
      <vt:lpstr>Deployment – Flask App</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 AND REPORT ONLINE BULLYING</dc:title>
  <dc:creator>18K41A0505</dc:creator>
  <cp:lastModifiedBy>18K41A0505</cp:lastModifiedBy>
  <cp:revision>23</cp:revision>
  <dcterms:created xsi:type="dcterms:W3CDTF">2021-02-08T15:04:05Z</dcterms:created>
  <dcterms:modified xsi:type="dcterms:W3CDTF">2021-02-09T06:05:33Z</dcterms:modified>
</cp:coreProperties>
</file>